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1" r:id="rId6"/>
    <p:sldId id="260" r:id="rId7"/>
    <p:sldId id="262" r:id="rId8"/>
    <p:sldId id="263" r:id="rId9"/>
    <p:sldId id="264" r:id="rId10"/>
    <p:sldId id="265" r:id="rId11"/>
    <p:sldId id="266" r:id="rId12"/>
    <p:sldId id="269" r:id="rId13"/>
    <p:sldId id="270" r:id="rId14"/>
    <p:sldId id="267" r:id="rId15"/>
  </p:sldIdLst>
  <p:sldSz cx="18288000" cy="10287000"/>
  <p:notesSz cx="10287000" cy="1828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76134" autoAdjust="0"/>
  </p:normalViewPr>
  <p:slideViewPr>
    <p:cSldViewPr snapToGrid="0" snapToObjects="1">
      <p:cViewPr varScale="1">
        <p:scale>
          <a:sx n="63" d="100"/>
          <a:sy n="63" d="100"/>
        </p:scale>
        <p:origin x="9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298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abhinay ,I am currently in my master thesis semester and I have chosen the topic of “</a:t>
            </a:r>
            <a:r>
              <a:rPr lang="en-US" sz="1200" b="1" dirty="0">
                <a:solidFill>
                  <a:srgbClr val="000000"/>
                </a:solidFill>
                <a:latin typeface="Montserrat Bold" pitchFamily="34" charset="0"/>
                <a:ea typeface="Montserrat Bold" pitchFamily="34" charset="-122"/>
                <a:cs typeface="Montserrat Bold" pitchFamily="34" charset="-120"/>
              </a:rPr>
              <a:t>Integrating Facial Recognition with Modern Applications</a:t>
            </a:r>
            <a:endParaRPr lang="en-US" sz="1200" dirty="0"/>
          </a:p>
          <a:p>
            <a:r>
              <a:rPr lang="en-US" dirty="0"/>
              <a:t>”</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feature mainly affect the F1 score since it </a:t>
            </a:r>
            <a:r>
              <a:rPr lang="en-US" dirty="0" err="1"/>
              <a:t>deales</a:t>
            </a:r>
            <a:r>
              <a:rPr lang="en-US" dirty="0"/>
              <a:t> with reducing false positive detections. Thus making face detection more accurate.</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per the evaluation of different face detection model we tested while researching of fitting one for our application. The result was shown with some very positive results. where as </a:t>
            </a:r>
            <a:r>
              <a:rPr lang="en-US" dirty="0" err="1"/>
              <a:t>Dynmaic</a:t>
            </a:r>
            <a:r>
              <a:rPr lang="en-US" dirty="0"/>
              <a:t> Roi and Temporal consistency check made the most difference, were as we saw a Whopping 95-100% increase in FPS where as </a:t>
            </a:r>
            <a:r>
              <a:rPr lang="en-US" dirty="0" err="1"/>
              <a:t>temperol</a:t>
            </a:r>
            <a:r>
              <a:rPr lang="en-US" dirty="0"/>
              <a:t> consistency increase the F1-score by an average of 0.6-0.7 points. NOW moving on to the DEMO</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15770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r>
              <a:rPr lang="de-DE" dirty="0"/>
              <a:t>As for the future prospects i would like to make a better UI as the current goal of thesis was more focused on the backend . Next is to have access to more applications API so further interaction can be made between apps such as Microsofts Teams and word or power point. And the most important is to make it more secure as we saw just now in the demo the model was still detecting a face which was basicaly a picture in phone , such things can have further privacy concerns- on that point one of our client trinamix is developing technology such as Beam profile analysis which actually  makes sure that what we are scanning is acually a face of a person that too in real time, thus elemeinating concern such as identitiy frauds and saftly of our personal info. usage of such technology can also increase the security of application such as the one we made and other face detection applications </a:t>
            </a:r>
            <a:r>
              <a:rPr lang="de-DE"/>
              <a:t>also.</a:t>
            </a:r>
            <a:endParaRPr lang="en-IN" dirty="0"/>
          </a:p>
        </p:txBody>
      </p:sp>
    </p:spTree>
    <p:extLst>
      <p:ext uri="{BB962C8B-B14F-4D97-AF65-F5344CB8AC3E}">
        <p14:creationId xmlns:p14="http://schemas.microsoft.com/office/powerpoint/2010/main" val="3044948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was the end of the presentation . If anyone have any feedback or any other questions regarding the presented stuff or any other aspect of it then please do let me know later. It would be beneficial for my thesis , Thank You.</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 topics which we will be visiting in this Presentation</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thesis the objective was to create a robust Realtime face identification application which should give output as users names and then we can integrate it with one note </a:t>
            </a:r>
            <a:r>
              <a:rPr lang="en-US" dirty="0" err="1"/>
              <a:t>api</a:t>
            </a:r>
            <a:r>
              <a:rPr lang="en-US" dirty="0"/>
              <a:t> to fetch or create the notes specific to that user. Basically just a smart app for people who are too lazy to remember the names. But real life scenarios where we can use such application could be lets say </a:t>
            </a:r>
            <a:r>
              <a:rPr lang="en-US" dirty="0" err="1"/>
              <a:t>wob</a:t>
            </a:r>
            <a:r>
              <a:rPr lang="en-US" dirty="0"/>
              <a:t> employe gets into the office we could show a nice greeting message based on that specific employee on the front screen ,in such case it will take advantage of different apps of Microsoft office </a:t>
            </a:r>
            <a:r>
              <a:rPr lang="en-US" dirty="0" err="1"/>
              <a:t>api</a:t>
            </a:r>
            <a:r>
              <a:rPr lang="en-US" dirty="0"/>
              <a:t> rather than just one note. So While some part of the thesis was to develop such application , the major focus was on research and find  ways to make existing face identification models more efficient and less computationally taxing , like the ones we have used in the demo app . NEXT UP</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dirty="0" err="1"/>
              <a:t>requirenment</a:t>
            </a:r>
            <a:r>
              <a:rPr lang="en-US" dirty="0"/>
              <a:t> analysis which we deduced based on end-users needs- such as of course it should be accurate while also should be fast. </a:t>
            </a:r>
            <a:r>
              <a:rPr lang="en-US" dirty="0" err="1"/>
              <a:t>Thers</a:t>
            </a:r>
            <a:r>
              <a:rPr lang="en-US" dirty="0"/>
              <a:t> were also some privacy concern as such all the face data should be stores and processed locally. Some authentication method to access one note securely, the application it self should not be very power hungry and should run </a:t>
            </a:r>
            <a:r>
              <a:rPr lang="en-US" dirty="0" err="1"/>
              <a:t>smootly</a:t>
            </a:r>
            <a:r>
              <a:rPr lang="en-US" dirty="0"/>
              <a:t>.  MOVING FORWERD</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user flow of  how the app  works</a:t>
            </a:r>
          </a:p>
          <a:p>
            <a:r>
              <a:rPr lang="en-US" dirty="0"/>
              <a:t>We are first authenticating using graph </a:t>
            </a:r>
            <a:r>
              <a:rPr lang="en-US" dirty="0" err="1"/>
              <a:t>apis</a:t>
            </a:r>
            <a:r>
              <a:rPr lang="en-US" dirty="0"/>
              <a:t> AuthV2 authentication </a:t>
            </a:r>
            <a:r>
              <a:rPr lang="en-US" dirty="0" err="1"/>
              <a:t>methond</a:t>
            </a:r>
            <a:r>
              <a:rPr lang="en-US" dirty="0"/>
              <a:t>. which is very secure, and we have to fetch the new token to open the app every one hour once the token is expired.</a:t>
            </a:r>
          </a:p>
          <a:p>
            <a:r>
              <a:rPr lang="en-US" dirty="0"/>
              <a:t>Later we have the face </a:t>
            </a:r>
            <a:r>
              <a:rPr lang="en-US" dirty="0" err="1"/>
              <a:t>Identication</a:t>
            </a:r>
            <a:r>
              <a:rPr lang="en-US" dirty="0"/>
              <a:t> window were the users faces identification will take place.</a:t>
            </a:r>
          </a:p>
          <a:p>
            <a:r>
              <a:rPr lang="en-US" dirty="0"/>
              <a:t>Where </a:t>
            </a:r>
            <a:r>
              <a:rPr lang="en-US" dirty="0" err="1"/>
              <a:t>Everytime</a:t>
            </a:r>
            <a:r>
              <a:rPr lang="en-US" dirty="0"/>
              <a:t> a face is identified its name is pushed to Names array.</a:t>
            </a:r>
          </a:p>
          <a:p>
            <a:r>
              <a:rPr lang="en-US" dirty="0"/>
              <a:t>We can Further interact with app and perform certain operations</a:t>
            </a:r>
          </a:p>
          <a:p>
            <a:r>
              <a:rPr lang="en-US" dirty="0"/>
              <a:t>After add button is clicked we will be redirected to capture window NEXT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here after clicking on capture button it will start capturing series of images and then store them with given name in database then the application will retrain the model and store it in embeddings file -which could be considered as a listing of all the face features converted in a mathematical format properly stored in different directories based of </a:t>
            </a:r>
            <a:r>
              <a:rPr lang="en-US" dirty="0" err="1"/>
              <a:t>of</a:t>
            </a:r>
            <a:r>
              <a:rPr lang="en-US" dirty="0"/>
              <a:t> name which we gave in the input name tab.</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1000"/>
              </a:spcAft>
            </a:pPr>
            <a:r>
              <a:rPr lang="en-US" sz="1800" dirty="0">
                <a:effectLst/>
                <a:latin typeface="Times New Roman" panose="02020603050405020304" pitchFamily="18" charset="0"/>
                <a:ea typeface="Calibri" panose="020F0502020204030204" pitchFamily="34" charset="0"/>
              </a:rPr>
              <a:t>Now in order to evaluate our application we had to use certain </a:t>
            </a:r>
            <a:r>
              <a:rPr lang="en-US" sz="1800" dirty="0" err="1">
                <a:effectLst/>
                <a:latin typeface="Times New Roman" panose="02020603050405020304" pitchFamily="18" charset="0"/>
                <a:ea typeface="Calibri" panose="020F0502020204030204" pitchFamily="34" charset="0"/>
              </a:rPr>
              <a:t>metrix</a:t>
            </a:r>
            <a:r>
              <a:rPr lang="en-US" sz="1800" dirty="0">
                <a:effectLst/>
                <a:latin typeface="Times New Roman" panose="02020603050405020304" pitchFamily="18" charset="0"/>
                <a:ea typeface="Calibri" panose="020F0502020204030204" pitchFamily="34" charset="0"/>
              </a:rPr>
              <a:t> such as F1 score and simple Frames per second counter along with we have also </a:t>
            </a:r>
            <a:r>
              <a:rPr lang="en-US" sz="1800" dirty="0" err="1">
                <a:effectLst/>
                <a:latin typeface="Times New Roman" panose="02020603050405020304" pitchFamily="18" charset="0"/>
                <a:ea typeface="Calibri" panose="020F0502020204030204" pitchFamily="34" charset="0"/>
              </a:rPr>
              <a:t>monitores</a:t>
            </a:r>
            <a:r>
              <a:rPr lang="en-US" sz="1800" dirty="0">
                <a:effectLst/>
                <a:latin typeface="Times New Roman" panose="02020603050405020304" pitchFamily="18" charset="0"/>
                <a:ea typeface="Calibri" panose="020F0502020204030204" pitchFamily="34" charset="0"/>
              </a:rPr>
              <a:t> the CPU and GPU usage</a:t>
            </a:r>
          </a:p>
          <a:p>
            <a:pPr algn="just">
              <a:lnSpc>
                <a:spcPct val="150000"/>
              </a:lnSpc>
              <a:spcAft>
                <a:spcPts val="1000"/>
              </a:spcAft>
            </a:pPr>
            <a:endParaRPr lang="en-US" sz="1800" dirty="0">
              <a:effectLst/>
              <a:latin typeface="Times New Roman" panose="02020603050405020304" pitchFamily="18" charset="0"/>
              <a:ea typeface="Calibri" panose="020F0502020204030204" pitchFamily="34" charset="0"/>
            </a:endParaRPr>
          </a:p>
          <a:p>
            <a:pPr algn="just">
              <a:lnSpc>
                <a:spcPct val="150000"/>
              </a:lnSpc>
              <a:spcAft>
                <a:spcPts val="1000"/>
              </a:spcAft>
            </a:pPr>
            <a:r>
              <a:rPr lang="en-US" sz="1800" dirty="0">
                <a:effectLst/>
                <a:latin typeface="Times New Roman" panose="02020603050405020304" pitchFamily="18" charset="0"/>
                <a:ea typeface="Calibri" panose="020F0502020204030204" pitchFamily="34" charset="0"/>
              </a:rPr>
              <a:t>The F1-Score is a balanced measure of a model's accuracy that takes both precision and recall into account. It ranges from 0 to 1, where 1 indicates perfect precision and recall.</a:t>
            </a:r>
            <a:endParaRPr lang="en-IN" sz="1800" dirty="0">
              <a:effectLst/>
              <a:latin typeface="Times New Roman" panose="02020603050405020304" pitchFamily="18" charset="0"/>
              <a:ea typeface="Calibri" panose="020F0502020204030204" pitchFamily="34" charset="0"/>
            </a:endParaRPr>
          </a:p>
          <a:p>
            <a:pPr algn="just">
              <a:lnSpc>
                <a:spcPct val="150000"/>
              </a:lnSpc>
              <a:spcAft>
                <a:spcPts val="1000"/>
              </a:spcAft>
            </a:pPr>
            <a:r>
              <a:rPr lang="en-US" sz="1800" dirty="0">
                <a:effectLst/>
                <a:latin typeface="Times New Roman" panose="02020603050405020304" pitchFamily="18" charset="0"/>
                <a:ea typeface="Calibri" panose="020F0502020204030204" pitchFamily="34" charset="0"/>
              </a:rPr>
              <a:t>For a face identification system, accuracy is very important factor. The F1-Score helps us understand how well the model identifies faces (true positives) while minimizing false positives and false negatives.</a:t>
            </a:r>
            <a:endParaRPr lang="en-IN" sz="1800" dirty="0">
              <a:effectLst/>
              <a:latin typeface="Times New Roman" panose="02020603050405020304" pitchFamily="18" charset="0"/>
              <a:ea typeface="Calibri" panose="020F0502020204030204" pitchFamily="34" charset="0"/>
            </a:endParaRPr>
          </a:p>
          <a:p>
            <a:pPr algn="just">
              <a:lnSpc>
                <a:spcPct val="150000"/>
              </a:lnSpc>
              <a:spcAft>
                <a:spcPts val="1000"/>
              </a:spcAft>
            </a:pPr>
            <a:r>
              <a:rPr lang="en-US" sz="2800" b="0" i="0" dirty="0">
                <a:solidFill>
                  <a:srgbClr val="D1D5DB"/>
                </a:solidFill>
                <a:effectLst/>
                <a:latin typeface="Söhne"/>
              </a:rPr>
              <a:t>The F1-Score is the harmonic mean of precision and recall, where</a:t>
            </a:r>
          </a:p>
          <a:p>
            <a:pPr algn="just">
              <a:lnSpc>
                <a:spcPct val="150000"/>
              </a:lnSpc>
              <a:spcAft>
                <a:spcPts val="1000"/>
              </a:spcAft>
            </a:pPr>
            <a:r>
              <a:rPr lang="en-US" sz="2800" b="0" i="0" dirty="0">
                <a:solidFill>
                  <a:srgbClr val="D1D5DB"/>
                </a:solidFill>
                <a:effectLst/>
                <a:latin typeface="Söhne"/>
              </a:rPr>
              <a:t>Precision is the ratio of correctly predicted positive observations to the total predicted positives and</a:t>
            </a:r>
          </a:p>
          <a:p>
            <a:pPr algn="just">
              <a:lnSpc>
                <a:spcPct val="150000"/>
              </a:lnSpc>
              <a:spcAft>
                <a:spcPts val="1000"/>
              </a:spcAft>
            </a:pPr>
            <a:r>
              <a:rPr lang="en-US" sz="2800" b="0" i="0" dirty="0">
                <a:effectLst/>
                <a:latin typeface="Söhne"/>
              </a:rPr>
              <a:t>Recall</a:t>
            </a:r>
            <a:r>
              <a:rPr lang="en-US" sz="2800" b="0" i="0" dirty="0">
                <a:solidFill>
                  <a:srgbClr val="D1D5DB"/>
                </a:solidFill>
                <a:effectLst/>
                <a:latin typeface="Söhne"/>
              </a:rPr>
              <a:t> can be considered as Sensitivity or True Positive Rate, is the ratio of correctly predicted positive observations to the actual positives. </a:t>
            </a:r>
          </a:p>
          <a:p>
            <a:pPr algn="just">
              <a:lnSpc>
                <a:spcPct val="150000"/>
              </a:lnSpc>
              <a:spcAft>
                <a:spcPts val="1000"/>
              </a:spcAft>
            </a:pPr>
            <a:endParaRPr lang="en-US" sz="2800" b="0" i="0" dirty="0">
              <a:solidFill>
                <a:srgbClr val="D1D5DB"/>
              </a:solidFill>
              <a:effectLst/>
              <a:latin typeface="Söhne"/>
              <a:ea typeface="Calibri" panose="020F0502020204030204" pitchFamily="34" charset="0"/>
            </a:endParaRPr>
          </a:p>
          <a:p>
            <a:pPr algn="just">
              <a:lnSpc>
                <a:spcPct val="150000"/>
              </a:lnSpc>
              <a:spcAft>
                <a:spcPts val="1000"/>
              </a:spcAft>
            </a:pPr>
            <a:r>
              <a:rPr lang="en-US" sz="2800" b="0" i="0" dirty="0">
                <a:solidFill>
                  <a:srgbClr val="D1D5DB"/>
                </a:solidFill>
                <a:effectLst/>
                <a:latin typeface="Söhne"/>
                <a:ea typeface="Calibri" panose="020F0502020204030204" pitchFamily="34" charset="0"/>
              </a:rPr>
              <a:t>In simpler words</a:t>
            </a:r>
          </a:p>
          <a:p>
            <a:pPr algn="just">
              <a:lnSpc>
                <a:spcPct val="150000"/>
              </a:lnSpc>
              <a:spcAft>
                <a:spcPts val="1000"/>
              </a:spcAft>
            </a:pPr>
            <a:r>
              <a:rPr lang="en-US" sz="1800" dirty="0">
                <a:effectLst/>
                <a:latin typeface="Times New Roman" panose="02020603050405020304" pitchFamily="18" charset="0"/>
                <a:ea typeface="Calibri" panose="020F0502020204030204" pitchFamily="34" charset="0"/>
              </a:rPr>
              <a:t>Precision deals with cases where the model incorrectly labels a negative instance as positive. while</a:t>
            </a:r>
          </a:p>
          <a:p>
            <a:pPr algn="just">
              <a:lnSpc>
                <a:spcPct val="150000"/>
              </a:lnSpc>
              <a:spcAft>
                <a:spcPts val="1000"/>
              </a:spcAft>
            </a:pPr>
            <a:r>
              <a:rPr lang="en-US" sz="1800" dirty="0">
                <a:effectLst/>
                <a:latin typeface="Times New Roman" panose="02020603050405020304" pitchFamily="18" charset="0"/>
                <a:ea typeface="Calibri" panose="020F0502020204030204" pitchFamily="34" charset="0"/>
              </a:rPr>
              <a:t>Recall deals with cases where the model incorrectly labels a positive instance as negative.</a:t>
            </a:r>
            <a:endParaRPr lang="en-IN" sz="18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200" dirty="0">
                <a:solidFill>
                  <a:srgbClr val="000000"/>
                </a:solidFill>
                <a:latin typeface="Montserrat SemiBold" pitchFamily="34" charset="0"/>
                <a:ea typeface="Montserrat SemiBold" pitchFamily="34" charset="-122"/>
                <a:cs typeface="Montserrat SemiBold" pitchFamily="34" charset="-120"/>
              </a:rPr>
              <a:t>HOG short for Histogram of Oriented Gradients works by defining </a:t>
            </a:r>
            <a:r>
              <a:rPr lang="en-US" sz="1200" dirty="0" err="1">
                <a:solidFill>
                  <a:srgbClr val="000000"/>
                </a:solidFill>
                <a:latin typeface="Montserrat SemiBold" pitchFamily="34" charset="0"/>
                <a:ea typeface="Montserrat SemiBold" pitchFamily="34" charset="-122"/>
                <a:cs typeface="Montserrat SemiBold" pitchFamily="34" charset="-120"/>
              </a:rPr>
              <a:t>gradiants</a:t>
            </a:r>
            <a:r>
              <a:rPr lang="en-US" sz="1200" dirty="0">
                <a:solidFill>
                  <a:srgbClr val="000000"/>
                </a:solidFill>
                <a:latin typeface="Montserrat SemiBold" pitchFamily="34" charset="0"/>
                <a:ea typeface="Montserrat SemiBold" pitchFamily="34" charset="-122"/>
                <a:cs typeface="Montserrat SemiBold" pitchFamily="34" charset="-120"/>
              </a:rPr>
              <a:t>, Now </a:t>
            </a:r>
            <a:r>
              <a:rPr lang="en-US" sz="1200" dirty="0" err="1">
                <a:solidFill>
                  <a:srgbClr val="000000"/>
                </a:solidFill>
                <a:latin typeface="Montserrat SemiBold" pitchFamily="34" charset="0"/>
                <a:ea typeface="Montserrat SemiBold" pitchFamily="34" charset="-122"/>
                <a:cs typeface="Montserrat SemiBold" pitchFamily="34" charset="-120"/>
              </a:rPr>
              <a:t>Gradiants</a:t>
            </a:r>
            <a:r>
              <a:rPr lang="en-US" sz="1200" dirty="0">
                <a:solidFill>
                  <a:srgbClr val="000000"/>
                </a:solidFill>
                <a:latin typeface="Montserrat SemiBold" pitchFamily="34" charset="0"/>
                <a:ea typeface="Montserrat SemiBold" pitchFamily="34" charset="-122"/>
                <a:cs typeface="Montserrat SemiBold" pitchFamily="34" charset="-120"/>
              </a:rPr>
              <a:t> is just a fancy way of saying Edges . This is the pixel or a small unit of picture where the contrasts shifts drastically compared to previous pixel , such points are labelled as </a:t>
            </a:r>
            <a:r>
              <a:rPr lang="en-US" sz="1200" dirty="0" err="1">
                <a:solidFill>
                  <a:srgbClr val="000000"/>
                </a:solidFill>
                <a:latin typeface="Montserrat SemiBold" pitchFamily="34" charset="0"/>
                <a:ea typeface="Montserrat SemiBold" pitchFamily="34" charset="-122"/>
                <a:cs typeface="Montserrat SemiBold" pitchFamily="34" charset="-120"/>
              </a:rPr>
              <a:t>gradiants</a:t>
            </a:r>
            <a:r>
              <a:rPr lang="en-US" sz="1200" dirty="0">
                <a:solidFill>
                  <a:srgbClr val="000000"/>
                </a:solidFill>
                <a:latin typeface="Montserrat SemiBold" pitchFamily="34" charset="0"/>
                <a:ea typeface="Montserrat SemiBold" pitchFamily="34" charset="-122"/>
                <a:cs typeface="Montserrat SemiBold" pitchFamily="34" charset="-120"/>
              </a:rPr>
              <a:t> and are then </a:t>
            </a:r>
            <a:r>
              <a:rPr lang="en-US" sz="1200" dirty="0" err="1">
                <a:solidFill>
                  <a:srgbClr val="000000"/>
                </a:solidFill>
                <a:latin typeface="Montserrat SemiBold" pitchFamily="34" charset="0"/>
                <a:ea typeface="Montserrat SemiBold" pitchFamily="34" charset="-122"/>
                <a:cs typeface="Montserrat SemiBold" pitchFamily="34" charset="-120"/>
              </a:rPr>
              <a:t>recored</a:t>
            </a:r>
            <a:r>
              <a:rPr lang="en-US" sz="1200" dirty="0">
                <a:solidFill>
                  <a:srgbClr val="000000"/>
                </a:solidFill>
                <a:latin typeface="Montserrat SemiBold" pitchFamily="34" charset="0"/>
                <a:ea typeface="Montserrat SemiBold" pitchFamily="34" charset="-122"/>
                <a:cs typeface="Montserrat SemiBold" pitchFamily="34" charset="-120"/>
              </a:rPr>
              <a:t> with its vector giving it a director, we then create a list of such vectors in order to identify that specific object . After further processing this </a:t>
            </a:r>
            <a:r>
              <a:rPr lang="en-US" sz="1200" dirty="0" err="1">
                <a:solidFill>
                  <a:srgbClr val="000000"/>
                </a:solidFill>
                <a:latin typeface="Montserrat SemiBold" pitchFamily="34" charset="0"/>
                <a:ea typeface="Montserrat SemiBold" pitchFamily="34" charset="-122"/>
                <a:cs typeface="Montserrat SemiBold" pitchFamily="34" charset="-120"/>
              </a:rPr>
              <a:t>vecors</a:t>
            </a:r>
            <a:r>
              <a:rPr lang="en-US" sz="1200" dirty="0">
                <a:solidFill>
                  <a:srgbClr val="000000"/>
                </a:solidFill>
                <a:latin typeface="Montserrat SemiBold" pitchFamily="34" charset="0"/>
                <a:ea typeface="Montserrat SemiBold" pitchFamily="34" charset="-122"/>
                <a:cs typeface="Montserrat SemiBold" pitchFamily="34" charset="-120"/>
              </a:rPr>
              <a:t> are then </a:t>
            </a:r>
            <a:r>
              <a:rPr lang="en-US" sz="1200" dirty="0" err="1">
                <a:solidFill>
                  <a:srgbClr val="000000"/>
                </a:solidFill>
                <a:latin typeface="Montserrat SemiBold" pitchFamily="34" charset="0"/>
                <a:ea typeface="Montserrat SemiBold" pitchFamily="34" charset="-122"/>
                <a:cs typeface="Montserrat SemiBold" pitchFamily="34" charset="-120"/>
              </a:rPr>
              <a:t>copared</a:t>
            </a:r>
            <a:r>
              <a:rPr lang="en-US" sz="1200" dirty="0">
                <a:solidFill>
                  <a:srgbClr val="000000"/>
                </a:solidFill>
                <a:latin typeface="Montserrat SemiBold" pitchFamily="34" charset="0"/>
                <a:ea typeface="Montserrat SemiBold" pitchFamily="34" charset="-122"/>
                <a:cs typeface="Montserrat SemiBold" pitchFamily="34" charset="-120"/>
              </a:rPr>
              <a:t> to each frames in a </a:t>
            </a:r>
            <a:r>
              <a:rPr lang="en-US" sz="1200" dirty="0" err="1">
                <a:solidFill>
                  <a:srgbClr val="000000"/>
                </a:solidFill>
                <a:latin typeface="Montserrat SemiBold" pitchFamily="34" charset="0"/>
                <a:ea typeface="Montserrat SemiBold" pitchFamily="34" charset="-122"/>
                <a:cs typeface="Montserrat SemiBold" pitchFamily="34" charset="-120"/>
              </a:rPr>
              <a:t>realtime</a:t>
            </a:r>
            <a:r>
              <a:rPr lang="en-US" sz="1200" dirty="0">
                <a:solidFill>
                  <a:srgbClr val="000000"/>
                </a:solidFill>
                <a:latin typeface="Montserrat SemiBold" pitchFamily="34" charset="0"/>
                <a:ea typeface="Montserrat SemiBold" pitchFamily="34" charset="-122"/>
                <a:cs typeface="Montserrat SemiBold" pitchFamily="34" charset="-120"/>
              </a:rPr>
              <a:t> feed giving us a certain confidence threshold as to </a:t>
            </a:r>
            <a:r>
              <a:rPr lang="en-US" sz="1200" dirty="0" err="1">
                <a:solidFill>
                  <a:srgbClr val="000000"/>
                </a:solidFill>
                <a:latin typeface="Montserrat SemiBold" pitchFamily="34" charset="0"/>
                <a:ea typeface="Montserrat SemiBold" pitchFamily="34" charset="-122"/>
                <a:cs typeface="Montserrat SemiBold" pitchFamily="34" charset="-120"/>
              </a:rPr>
              <a:t>wether</a:t>
            </a:r>
            <a:r>
              <a:rPr lang="en-US" sz="1200" dirty="0">
                <a:solidFill>
                  <a:srgbClr val="000000"/>
                </a:solidFill>
                <a:latin typeface="Montserrat SemiBold" pitchFamily="34" charset="0"/>
                <a:ea typeface="Montserrat SemiBold" pitchFamily="34" charset="-122"/>
                <a:cs typeface="Montserrat SemiBold" pitchFamily="34" charset="-120"/>
              </a:rPr>
              <a:t> a face is found or not.</a:t>
            </a:r>
          </a:p>
          <a:p>
            <a:pPr algn="l">
              <a:buFont typeface="+mj-lt"/>
              <a:buNone/>
            </a:pPr>
            <a:endParaRPr lang="en-US" b="1" i="0" dirty="0">
              <a:solidFill>
                <a:srgbClr val="D1D5DB"/>
              </a:solidFill>
              <a:effectLst/>
              <a:latin typeface="Söhne"/>
            </a:endParaRPr>
          </a:p>
          <a:p>
            <a:pPr marL="0" indent="0">
              <a:lnSpc>
                <a:spcPct val="150000"/>
              </a:lnSpc>
              <a:buSzPct val="100000"/>
              <a:buNone/>
            </a:pPr>
            <a:r>
              <a:rPr lang="en-US" sz="1200" dirty="0">
                <a:solidFill>
                  <a:srgbClr val="000000"/>
                </a:solidFill>
                <a:latin typeface="Montserrat SemiBold" pitchFamily="34" charset="0"/>
                <a:ea typeface="Montserrat SemiBold" pitchFamily="34" charset="-122"/>
                <a:cs typeface="Montserrat SemiBold" pitchFamily="34" charset="-120"/>
              </a:rPr>
              <a:t>Max-Margin Object Detection short for MMOD model is also a object detection model. While begin very accurate boasting a accuracy rate of </a:t>
            </a:r>
            <a:r>
              <a:rPr lang="en-US" sz="1200" dirty="0" err="1">
                <a:solidFill>
                  <a:srgbClr val="000000"/>
                </a:solidFill>
                <a:latin typeface="Montserrat SemiBold" pitchFamily="34" charset="0"/>
                <a:ea typeface="Montserrat SemiBold" pitchFamily="34" charset="-122"/>
                <a:cs typeface="Montserrat SemiBold" pitchFamily="34" charset="-120"/>
              </a:rPr>
              <a:t>upto</a:t>
            </a:r>
            <a:r>
              <a:rPr lang="en-US" sz="1200" dirty="0">
                <a:solidFill>
                  <a:srgbClr val="000000"/>
                </a:solidFill>
                <a:latin typeface="Montserrat SemiBold" pitchFamily="34" charset="0"/>
                <a:ea typeface="Montserrat SemiBold" pitchFamily="34" charset="-122"/>
                <a:cs typeface="Montserrat SemiBold" pitchFamily="34" charset="-120"/>
              </a:rPr>
              <a:t> 99.6% it is more computationally taxing so we use it in conjunction with HOG model. Where if Hog cant detect a face in a frame then that frame is passed to MMOD in this way we can get best of both world while having speed along with accuracy.</a:t>
            </a:r>
          </a:p>
          <a:p>
            <a:pPr marL="0" indent="0">
              <a:lnSpc>
                <a:spcPct val="150000"/>
              </a:lnSpc>
              <a:buSzPct val="100000"/>
              <a:buNone/>
            </a:pPr>
            <a:endParaRPr lang="en-US" sz="1200" dirty="0">
              <a:solidFill>
                <a:srgbClr val="000000"/>
              </a:solidFill>
              <a:latin typeface="Montserrat SemiBold" pitchFamily="34" charset="0"/>
              <a:ea typeface="Montserrat SemiBold" pitchFamily="34" charset="-122"/>
              <a:cs typeface="Montserrat SemiBold" pitchFamily="34" charset="-12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ontserrat SemiBold" pitchFamily="34" charset="0"/>
                <a:ea typeface="Montserrat SemiBold" pitchFamily="34" charset="-122"/>
                <a:cs typeface="Montserrat SemiBold" pitchFamily="34" charset="-120"/>
              </a:rPr>
              <a:t>68-face feature identifier provides us with </a:t>
            </a:r>
            <a:r>
              <a:rPr lang="en-US" sz="1200" dirty="0" err="1">
                <a:solidFill>
                  <a:srgbClr val="000000"/>
                </a:solidFill>
                <a:latin typeface="Montserrat SemiBold" pitchFamily="34" charset="0"/>
                <a:ea typeface="Montserrat SemiBold" pitchFamily="34" charset="-122"/>
                <a:cs typeface="Montserrat SemiBold" pitchFamily="34" charset="-120"/>
              </a:rPr>
              <a:t>tha</a:t>
            </a:r>
            <a:r>
              <a:rPr lang="en-US" sz="1200" dirty="0">
                <a:solidFill>
                  <a:srgbClr val="000000"/>
                </a:solidFill>
                <a:latin typeface="Montserrat SemiBold" pitchFamily="34" charset="0"/>
                <a:ea typeface="Montserrat SemiBold" pitchFamily="34" charset="-122"/>
                <a:cs typeface="Montserrat SemiBold" pitchFamily="34" charset="-120"/>
              </a:rPr>
              <a:t> </a:t>
            </a:r>
            <a:r>
              <a:rPr lang="en-US" sz="1200" dirty="0" err="1">
                <a:solidFill>
                  <a:srgbClr val="000000"/>
                </a:solidFill>
                <a:latin typeface="Montserrat SemiBold" pitchFamily="34" charset="0"/>
                <a:ea typeface="Montserrat SemiBold" pitchFamily="34" charset="-122"/>
                <a:cs typeface="Montserrat SemiBold" pitchFamily="34" charset="-120"/>
              </a:rPr>
              <a:t>abality</a:t>
            </a:r>
            <a:r>
              <a:rPr lang="en-US" sz="1200" dirty="0">
                <a:solidFill>
                  <a:srgbClr val="000000"/>
                </a:solidFill>
                <a:latin typeface="Montserrat SemiBold" pitchFamily="34" charset="0"/>
                <a:ea typeface="Montserrat SemiBold" pitchFamily="34" charset="-122"/>
                <a:cs typeface="Montserrat SemiBold" pitchFamily="34" charset="-120"/>
              </a:rPr>
              <a:t> to compare the face features. its part of Dlib library which we used for face identification. Moving </a:t>
            </a:r>
            <a:r>
              <a:rPr lang="en-US" sz="1200" dirty="0" err="1">
                <a:solidFill>
                  <a:srgbClr val="000000"/>
                </a:solidFill>
                <a:latin typeface="Montserrat SemiBold" pitchFamily="34" charset="0"/>
                <a:ea typeface="Montserrat SemiBold" pitchFamily="34" charset="-122"/>
                <a:cs typeface="Montserrat SemiBold" pitchFamily="34" charset="-120"/>
              </a:rPr>
              <a:t>forwerd</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the core and heart of the research part of this thesis is the </a:t>
            </a:r>
            <a:r>
              <a:rPr lang="en-US" sz="1200" b="1" dirty="0">
                <a:solidFill>
                  <a:srgbClr val="000000"/>
                </a:solidFill>
                <a:latin typeface="Montserrat Bold" pitchFamily="34" charset="0"/>
                <a:ea typeface="Montserrat Bold" pitchFamily="34" charset="-122"/>
                <a:cs typeface="Montserrat Bold" pitchFamily="34" charset="-120"/>
              </a:rPr>
              <a:t>Dynamic Region of Interest</a:t>
            </a:r>
            <a:r>
              <a:rPr lang="en-US" dirty="0"/>
              <a:t>. ROI or region of interest in the field of computer vision is an area of a frame which will be given to the face detection model in order to be processed for identification.</a:t>
            </a:r>
          </a:p>
          <a:p>
            <a:r>
              <a:rPr lang="en-US" dirty="0"/>
              <a:t>In our application where accuracy was paramount ,speed was also an important factor so that the video feed can be updated in real time. So we came up with the idea of dynamic ROI, here when the precise vectors of a face is found in an image initially we get the coordinates in X,Y format where as W and H being the height and width and S being the confidence score , we get each vectors in such way so we can determine the exact start and end of a detected face now this coordinates are recorded and then given to the next frame as a point of reference to tell it where the next face could be detected ,this way we can significantly reduce the ROI and computational time can also be reduce. We also added some buffer area so that ROI will be a bit bigger than the detected face ensuring proper working . In case of multiple faces the starting vector of first detected face and ending vector of last detected face will be considered. And for the initial frame the ROI will be set to max . Also we have added periodic rest so after certain time interval the ROI for the next sub-sequent frame will be again set to max so that new faces can be accommodated in the live feed. NEXT up we have</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32520" y="483489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32520" y="483489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4.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85.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7.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9.jpeg"/><Relationship Id="rId5" Type="http://schemas.openxmlformats.org/officeDocument/2006/relationships/image" Target="../media/image76.png"/><Relationship Id="rId10" Type="http://schemas.openxmlformats.org/officeDocument/2006/relationships/image" Target="../media/image86.svg"/><Relationship Id="rId4" Type="http://schemas.openxmlformats.org/officeDocument/2006/relationships/image" Target="../media/image88.sv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2.svg"/><Relationship Id="rId11" Type="http://schemas.openxmlformats.org/officeDocument/2006/relationships/image" Target="../media/image90.png"/><Relationship Id="rId5" Type="http://schemas.openxmlformats.org/officeDocument/2006/relationships/image" Target="../media/image81.png"/><Relationship Id="rId10" Type="http://schemas.openxmlformats.org/officeDocument/2006/relationships/image" Target="../media/image54.svg"/><Relationship Id="rId4" Type="http://schemas.openxmlformats.org/officeDocument/2006/relationships/notesSlide" Target="../notesSlides/notesSlide12.xml"/><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1.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7.sv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8.png"/><Relationship Id="rId21" Type="http://schemas.openxmlformats.org/officeDocument/2006/relationships/image" Target="../media/image24.svg"/><Relationship Id="rId7" Type="http://schemas.openxmlformats.org/officeDocument/2006/relationships/image" Target="../media/image12.png"/><Relationship Id="rId12" Type="http://schemas.openxmlformats.org/officeDocument/2006/relationships/image" Target="../media/image6.png"/><Relationship Id="rId17" Type="http://schemas.openxmlformats.org/officeDocument/2006/relationships/image" Target="../media/image20.svg"/><Relationship Id="rId25" Type="http://schemas.openxmlformats.org/officeDocument/2006/relationships/image" Target="../media/image28.sv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svg"/><Relationship Id="rId24" Type="http://schemas.openxmlformats.org/officeDocument/2006/relationships/image" Target="../media/image27.png"/><Relationship Id="rId5" Type="http://schemas.openxmlformats.org/officeDocument/2006/relationships/image" Target="../media/image10.png"/><Relationship Id="rId15" Type="http://schemas.openxmlformats.org/officeDocument/2006/relationships/image" Target="../media/image18.svg"/><Relationship Id="rId23" Type="http://schemas.openxmlformats.org/officeDocument/2006/relationships/image" Target="../media/image26.svg"/><Relationship Id="rId10" Type="http://schemas.openxmlformats.org/officeDocument/2006/relationships/image" Target="../media/image15.png"/><Relationship Id="rId19" Type="http://schemas.openxmlformats.org/officeDocument/2006/relationships/image" Target="../media/image22.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svg"/></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4.svg"/><Relationship Id="rId11" Type="http://schemas.openxmlformats.org/officeDocument/2006/relationships/image" Target="../media/image6.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7.svg"/><Relationship Id="rId2" Type="http://schemas.openxmlformats.org/officeDocument/2006/relationships/notesSlide" Target="../notesSlides/notesSlide4.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svg"/><Relationship Id="rId18" Type="http://schemas.openxmlformats.org/officeDocument/2006/relationships/image" Target="../media/image70.png"/><Relationship Id="rId3" Type="http://schemas.openxmlformats.org/officeDocument/2006/relationships/image" Target="../media/image57.png"/><Relationship Id="rId21" Type="http://schemas.openxmlformats.org/officeDocument/2006/relationships/image" Target="../media/image73.sv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notesSlide" Target="../notesSlides/notesSlide6.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3.svg"/><Relationship Id="rId5" Type="http://schemas.openxmlformats.org/officeDocument/2006/relationships/image" Target="../media/image6.png"/><Relationship Id="rId15" Type="http://schemas.openxmlformats.org/officeDocument/2006/relationships/image" Target="../media/image67.svg"/><Relationship Id="rId10" Type="http://schemas.openxmlformats.org/officeDocument/2006/relationships/image" Target="../media/image62.png"/><Relationship Id="rId19" Type="http://schemas.openxmlformats.org/officeDocument/2006/relationships/image" Target="../media/image71.svg"/><Relationship Id="rId4" Type="http://schemas.openxmlformats.org/officeDocument/2006/relationships/image" Target="../media/image58.svg"/><Relationship Id="rId9" Type="http://schemas.openxmlformats.org/officeDocument/2006/relationships/image" Target="../media/image61.png"/><Relationship Id="rId14" Type="http://schemas.openxmlformats.org/officeDocument/2006/relationships/image" Target="../media/image66.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74.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0.jpeg"/><Relationship Id="rId5" Type="http://schemas.openxmlformats.org/officeDocument/2006/relationships/image" Target="../media/image76.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81.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82.svg"/></Relationships>
</file>

<file path=ppt/slides/_rels/slide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76.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77.svg"/><Relationship Id="rId9"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2C3"/>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8286750"/>
            <a:ext cx="18288000" cy="2000250"/>
          </a:xfrm>
          <a:prstGeom prst="rect">
            <a:avLst/>
          </a:prstGeom>
        </p:spPr>
      </p:pic>
      <p:pic>
        <p:nvPicPr>
          <p:cNvPr id="3" name="Image 1" descr="preencoded.png"/>
          <p:cNvPicPr>
            <a:picLocks noChangeAspect="1"/>
          </p:cNvPicPr>
          <p:nvPr/>
        </p:nvPicPr>
        <p:blipFill>
          <a:blip r:embed="rId5"/>
          <a:srcRect/>
          <a:stretch/>
        </p:blipFill>
        <p:spPr>
          <a:xfrm>
            <a:off x="8448675" y="1847850"/>
            <a:ext cx="8648700" cy="8201025"/>
          </a:xfrm>
          <a:prstGeom prst="rect">
            <a:avLst/>
          </a:prstGeom>
        </p:spPr>
      </p:pic>
      <p:pic>
        <p:nvPicPr>
          <p:cNvPr id="4" name="Image 2"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7097375" y="209550"/>
            <a:ext cx="814921" cy="891755"/>
          </a:xfrm>
          <a:prstGeom prst="rect">
            <a:avLst/>
          </a:prstGeom>
        </p:spPr>
      </p:pic>
      <p:pic>
        <p:nvPicPr>
          <p:cNvPr id="5" name="Image 3" descr="preencoded.png"/>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7183100" y="8943975"/>
            <a:ext cx="735492" cy="787173"/>
          </a:xfrm>
          <a:prstGeom prst="rect">
            <a:avLst/>
          </a:prstGeom>
        </p:spPr>
      </p:pic>
      <p:sp>
        <p:nvSpPr>
          <p:cNvPr id="7" name="Text 1"/>
          <p:cNvSpPr/>
          <p:nvPr/>
        </p:nvSpPr>
        <p:spPr>
          <a:xfrm>
            <a:off x="1781175" y="2771775"/>
            <a:ext cx="8896350" cy="2628900"/>
          </a:xfrm>
          <a:prstGeom prst="rect">
            <a:avLst/>
          </a:prstGeom>
          <a:noFill/>
          <a:ln/>
        </p:spPr>
        <p:txBody>
          <a:bodyPr wrap="square" lIns="0" tIns="0" rIns="0" bIns="0" rtlCol="0" anchor="t"/>
          <a:lstStyle/>
          <a:p>
            <a:pPr marL="0" indent="0" algn="l">
              <a:lnSpc>
                <a:spcPts val="6900"/>
              </a:lnSpc>
              <a:buNone/>
            </a:pPr>
            <a:r>
              <a:rPr lang="en-US" sz="6000" b="1" dirty="0">
                <a:solidFill>
                  <a:srgbClr val="000000"/>
                </a:solidFill>
                <a:latin typeface="Montserrat Bold" pitchFamily="34" charset="0"/>
                <a:ea typeface="Montserrat Bold" pitchFamily="34" charset="-122"/>
                <a:cs typeface="Montserrat Bold" pitchFamily="34" charset="-120"/>
              </a:rPr>
              <a:t>Integrating Facial Recognition with Modern Applications</a:t>
            </a:r>
            <a:endParaRPr lang="en-US" sz="6000" dirty="0"/>
          </a:p>
        </p:txBody>
      </p:sp>
      <p:sp>
        <p:nvSpPr>
          <p:cNvPr id="8" name="Text 2"/>
          <p:cNvSpPr/>
          <p:nvPr/>
        </p:nvSpPr>
        <p:spPr>
          <a:xfrm>
            <a:off x="1838325" y="1666875"/>
            <a:ext cx="13163550" cy="466725"/>
          </a:xfrm>
          <a:prstGeom prst="rect">
            <a:avLst/>
          </a:prstGeom>
          <a:noFill/>
          <a:ln/>
        </p:spPr>
        <p:txBody>
          <a:bodyPr wrap="square" lIns="0" tIns="0" rIns="0" bIns="0" rtlCol="0" anchor="t"/>
          <a:lstStyle/>
          <a:p>
            <a:pPr marL="0" indent="0" algn="l">
              <a:lnSpc>
                <a:spcPts val="3675"/>
              </a:lnSpc>
              <a:buNone/>
            </a:pPr>
            <a:r>
              <a:rPr lang="en-US" sz="3000" dirty="0">
                <a:solidFill>
                  <a:srgbClr val="000000"/>
                </a:solidFill>
                <a:latin typeface="Montserrat Regular" pitchFamily="34" charset="0"/>
                <a:ea typeface="Montserrat Regular" pitchFamily="34" charset="-122"/>
                <a:cs typeface="Montserrat Regular" pitchFamily="34" charset="-120"/>
              </a:rPr>
              <a:t>OneNote Integration through Modern Facial Recognition Techniques</a:t>
            </a:r>
            <a:endParaRPr lang="en-US" sz="3000" dirty="0"/>
          </a:p>
        </p:txBody>
      </p:sp>
      <p:sp>
        <p:nvSpPr>
          <p:cNvPr id="9" name="Text 3"/>
          <p:cNvSpPr/>
          <p:nvPr/>
        </p:nvSpPr>
        <p:spPr>
          <a:xfrm>
            <a:off x="2181225" y="6305550"/>
            <a:ext cx="3533775" cy="876300"/>
          </a:xfrm>
          <a:prstGeom prst="rect">
            <a:avLst/>
          </a:prstGeom>
          <a:noFill/>
          <a:ln/>
        </p:spPr>
        <p:txBody>
          <a:bodyPr wrap="square" lIns="0" tIns="0" rIns="0" bIns="0" rtlCol="0" anchor="t"/>
          <a:lstStyle/>
          <a:p>
            <a:pPr marL="0" indent="0" algn="l">
              <a:lnSpc>
                <a:spcPts val="3450"/>
              </a:lnSpc>
              <a:buNone/>
            </a:pPr>
            <a:r>
              <a:rPr lang="en-US" sz="3000" dirty="0">
                <a:solidFill>
                  <a:srgbClr val="000000"/>
                </a:solidFill>
                <a:latin typeface="Montserrat SemiBold" pitchFamily="34" charset="0"/>
                <a:ea typeface="Montserrat SemiBold" pitchFamily="34" charset="-122"/>
                <a:cs typeface="Montserrat SemiBold" pitchFamily="34" charset="-120"/>
              </a:rPr>
              <a:t>Presented By :
</a:t>
            </a:r>
            <a:r>
              <a:rPr lang="en-US" sz="3000" dirty="0">
                <a:solidFill>
                  <a:srgbClr val="000000"/>
                </a:solidFill>
                <a:latin typeface="Montserrat Regular" pitchFamily="34" charset="0"/>
                <a:ea typeface="Montserrat Regular" pitchFamily="34" charset="-122"/>
                <a:cs typeface="Montserrat Regular" pitchFamily="34" charset="-120"/>
              </a:rPr>
              <a:t>Abhinay Khalatkar</a:t>
            </a:r>
            <a:endParaRPr lang="en-US" sz="3000" dirty="0"/>
          </a:p>
        </p:txBody>
      </p:sp>
      <p:sp>
        <p:nvSpPr>
          <p:cNvPr id="10" name="Text 4"/>
          <p:cNvSpPr/>
          <p:nvPr/>
        </p:nvSpPr>
        <p:spPr>
          <a:xfrm>
            <a:off x="17421225" y="4279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1</a:t>
            </a:r>
            <a:endParaRPr lang="en-US" sz="240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4000" y="0"/>
            <a:ext cx="9144000" cy="1028700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7278350" y="9086850"/>
            <a:ext cx="735490" cy="787173"/>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135475" y="333375"/>
            <a:ext cx="814918" cy="891755"/>
          </a:xfrm>
          <a:prstGeom prst="rect">
            <a:avLst/>
          </a:prstGeom>
        </p:spPr>
      </p:pic>
      <p:sp>
        <p:nvSpPr>
          <p:cNvPr id="5" name="Text 0"/>
          <p:cNvSpPr/>
          <p:nvPr/>
        </p:nvSpPr>
        <p:spPr>
          <a:xfrm>
            <a:off x="17459325" y="551767"/>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6</a:t>
            </a:r>
            <a:endParaRPr lang="en-US" sz="2400" dirty="0"/>
          </a:p>
        </p:txBody>
      </p:sp>
      <p:sp>
        <p:nvSpPr>
          <p:cNvPr id="6" name="Text 1"/>
          <p:cNvSpPr/>
          <p:nvPr/>
        </p:nvSpPr>
        <p:spPr>
          <a:xfrm>
            <a:off x="4781550" y="200025"/>
            <a:ext cx="8705850" cy="1600200"/>
          </a:xfrm>
          <a:prstGeom prst="rect">
            <a:avLst/>
          </a:prstGeom>
          <a:noFill/>
          <a:ln/>
        </p:spPr>
        <p:txBody>
          <a:bodyPr wrap="square" lIns="0" tIns="0" rIns="0" bIns="0" rtlCol="0" anchor="t"/>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Temporal Consistency Check</a:t>
            </a:r>
            <a:endParaRPr lang="en-US" sz="5250" dirty="0"/>
          </a:p>
        </p:txBody>
      </p:sp>
      <p:sp>
        <p:nvSpPr>
          <p:cNvPr id="7" name="Text 2"/>
          <p:cNvSpPr/>
          <p:nvPr/>
        </p:nvSpPr>
        <p:spPr>
          <a:xfrm>
            <a:off x="2038350" y="2724150"/>
            <a:ext cx="13068300" cy="4371975"/>
          </a:xfrm>
          <a:prstGeom prst="rect">
            <a:avLst/>
          </a:prstGeom>
          <a:noFill/>
          <a:ln/>
        </p:spPr>
        <p:txBody>
          <a:bodyPr wrap="square" lIns="0" tIns="0" rIns="0" bIns="0" rtlCol="0" anchor="t"/>
          <a:lstStyle/>
          <a:p>
            <a:pPr marL="0" indent="0" algn="l">
              <a:lnSpc>
                <a:spcPts val="2970"/>
              </a:lnSpc>
              <a:buNone/>
            </a:pPr>
            <a:r>
              <a:rPr lang="en-US" sz="2475" b="1" dirty="0">
                <a:solidFill>
                  <a:srgbClr val="000000"/>
                </a:solidFill>
                <a:latin typeface="Montserrat Bold" pitchFamily="34" charset="0"/>
                <a:ea typeface="Montserrat Bold" pitchFamily="34" charset="-122"/>
                <a:cs typeface="Montserrat Bold" pitchFamily="34" charset="-120"/>
              </a:rPr>
              <a:t>the issue of false positives could not be entirely eliminated
</a:t>
            </a:r>
            <a:r>
              <a:rPr lang="en-US" sz="2475" dirty="0">
                <a:solidFill>
                  <a:srgbClr val="000000"/>
                </a:solidFill>
                <a:latin typeface="Montserrat Medium" pitchFamily="34" charset="0"/>
                <a:ea typeface="Montserrat Medium" pitchFamily="34" charset="-122"/>
                <a:cs typeface="Montserrat Medium" pitchFamily="34" charset="-120"/>
              </a:rPr>
              <a:t>This feature maintains a history of the last 5 face detections. The Region of Interest (ROI) is updated only if a face has been consistently detected in at least 4 out of the last 5 frames. The temporal consistency check adds an additional layer of verification to the face detection process</a:t>
            </a:r>
            <a:endParaRPr lang="en-US" sz="2475" dirty="0"/>
          </a:p>
        </p:txBody>
      </p:sp>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4000" y="0"/>
            <a:ext cx="9144000" cy="1028700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839200" y="9048750"/>
            <a:ext cx="9448800" cy="1238250"/>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792575" y="9182100"/>
            <a:ext cx="735490" cy="787173"/>
          </a:xfrm>
          <a:prstGeom prst="rect">
            <a:avLst/>
          </a:prstGeom>
        </p:spPr>
      </p:pic>
      <p:pic>
        <p:nvPicPr>
          <p:cNvPr id="5" name="Image 3"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7164050" y="390525"/>
            <a:ext cx="814918" cy="891755"/>
          </a:xfrm>
          <a:prstGeom prst="rect">
            <a:avLst/>
          </a:prstGeom>
        </p:spPr>
      </p:pic>
      <p:pic>
        <p:nvPicPr>
          <p:cNvPr id="6" name="Image 4" descr="preencoded.png"/>
          <p:cNvPicPr>
            <a:picLocks noChangeAspect="1"/>
          </p:cNvPicPr>
          <p:nvPr/>
        </p:nvPicPr>
        <p:blipFill>
          <a:blip r:embed="rId11"/>
          <a:srcRect/>
          <a:stretch/>
        </p:blipFill>
        <p:spPr>
          <a:xfrm>
            <a:off x="76200" y="4286250"/>
            <a:ext cx="8839200" cy="4591050"/>
          </a:xfrm>
          <a:prstGeom prst="rect">
            <a:avLst/>
          </a:prstGeom>
        </p:spPr>
      </p:pic>
      <p:sp>
        <p:nvSpPr>
          <p:cNvPr id="7" name="Text 0"/>
          <p:cNvSpPr/>
          <p:nvPr/>
        </p:nvSpPr>
        <p:spPr>
          <a:xfrm>
            <a:off x="17487900" y="608917"/>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7</a:t>
            </a:r>
            <a:endParaRPr lang="en-US" sz="2400" dirty="0"/>
          </a:p>
        </p:txBody>
      </p:sp>
      <p:sp>
        <p:nvSpPr>
          <p:cNvPr id="8" name="Text 1"/>
          <p:cNvSpPr/>
          <p:nvPr/>
        </p:nvSpPr>
        <p:spPr>
          <a:xfrm>
            <a:off x="5210175" y="457200"/>
            <a:ext cx="9229725" cy="1181100"/>
          </a:xfrm>
          <a:prstGeom prst="rect">
            <a:avLst/>
          </a:prstGeom>
          <a:noFill/>
          <a:ln/>
        </p:spPr>
        <p:txBody>
          <a:bodyPr wrap="square" lIns="0" tIns="0" rIns="0" bIns="0" rtlCol="0" anchor="ctr"/>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performance Evaluation</a:t>
            </a:r>
            <a:endParaRPr lang="en-US" sz="5250" dirty="0"/>
          </a:p>
        </p:txBody>
      </p:sp>
      <p:sp>
        <p:nvSpPr>
          <p:cNvPr id="9" name="Text 2"/>
          <p:cNvSpPr/>
          <p:nvPr/>
        </p:nvSpPr>
        <p:spPr>
          <a:xfrm>
            <a:off x="9820275" y="2000250"/>
            <a:ext cx="8029575" cy="4156710"/>
          </a:xfrm>
          <a:prstGeom prst="rect">
            <a:avLst/>
          </a:prstGeom>
          <a:noFill/>
          <a:ln/>
        </p:spPr>
        <p:txBody>
          <a:bodyPr wrap="square" lIns="38100" tIns="38100" rIns="38100" bIns="38100" rtlCol="0" anchor="t"/>
          <a:lstStyle/>
          <a:p>
            <a:pPr marL="342900" indent="-342900">
              <a:lnSpc>
                <a:spcPct val="200000"/>
              </a:lnSpc>
              <a:buSzPct val="100000"/>
              <a:buFont typeface="Arial" panose="020B0604020202020204" pitchFamily="34" charset="0"/>
              <a:buChar char="•"/>
            </a:pPr>
            <a:r>
              <a:rPr lang="en-US" sz="1875" dirty="0">
                <a:solidFill>
                  <a:srgbClr val="000000"/>
                </a:solidFill>
                <a:latin typeface="Montserrat Medium" pitchFamily="34" charset="0"/>
                <a:ea typeface="Montserrat Medium" pitchFamily="34" charset="-122"/>
                <a:cs typeface="Montserrat Medium" pitchFamily="34" charset="-120"/>
              </a:rPr>
              <a:t>Dynamic Roi- By reducing the area of interest, the algorithm has fewer pixels to process, thereby increasing the FPS.</a:t>
            </a:r>
          </a:p>
          <a:p>
            <a:pPr marL="342900" indent="-342900">
              <a:lnSpc>
                <a:spcPct val="200000"/>
              </a:lnSpc>
              <a:buSzPct val="100000"/>
              <a:buFont typeface="Arial" panose="020B0604020202020204" pitchFamily="34" charset="0"/>
              <a:buChar char="•"/>
            </a:pPr>
            <a:r>
              <a:rPr lang="en-US" sz="1875" dirty="0">
                <a:solidFill>
                  <a:srgbClr val="000000"/>
                </a:solidFill>
                <a:latin typeface="Montserrat Medium" pitchFamily="34" charset="0"/>
                <a:ea typeface="Montserrat Medium" pitchFamily="34" charset="-122"/>
                <a:cs typeface="Montserrat Medium" pitchFamily="34" charset="-120"/>
              </a:rPr>
              <a:t>Temporal Consistency Check- This technique made the system more resistant to false positives, thereby improving the F1-Score.</a:t>
            </a:r>
          </a:p>
        </p:txBody>
      </p:sp>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0" y="8677275"/>
            <a:ext cx="18288000" cy="1609725"/>
          </a:xfrm>
          <a:prstGeom prst="rect">
            <a:avLst/>
          </a:prstGeom>
        </p:spPr>
      </p:pic>
      <p:pic>
        <p:nvPicPr>
          <p:cNvPr id="3" name="Image 1"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116425" y="9086850"/>
            <a:ext cx="735490" cy="787173"/>
          </a:xfrm>
          <a:prstGeom prst="rect">
            <a:avLst/>
          </a:prstGeom>
        </p:spPr>
      </p:pic>
      <p:pic>
        <p:nvPicPr>
          <p:cNvPr id="4" name="Image 2"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7021175" y="361949"/>
            <a:ext cx="814918" cy="891755"/>
          </a:xfrm>
          <a:prstGeom prst="rect">
            <a:avLst/>
          </a:prstGeom>
        </p:spPr>
      </p:pic>
      <p:sp>
        <p:nvSpPr>
          <p:cNvPr id="5" name="Text 0"/>
          <p:cNvSpPr/>
          <p:nvPr/>
        </p:nvSpPr>
        <p:spPr>
          <a:xfrm>
            <a:off x="17345025" y="5803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9</a:t>
            </a:r>
            <a:endParaRPr lang="en-US" sz="2400" dirty="0"/>
          </a:p>
        </p:txBody>
      </p:sp>
      <p:sp>
        <p:nvSpPr>
          <p:cNvPr id="7" name="Text 2"/>
          <p:cNvSpPr/>
          <p:nvPr/>
        </p:nvSpPr>
        <p:spPr>
          <a:xfrm>
            <a:off x="8145781" y="190500"/>
            <a:ext cx="2583180" cy="1181100"/>
          </a:xfrm>
          <a:prstGeom prst="rect">
            <a:avLst/>
          </a:prstGeom>
          <a:noFill/>
          <a:ln/>
        </p:spPr>
        <p:txBody>
          <a:bodyPr wrap="square" lIns="0" tIns="0" rIns="0" bIns="0" rtlCol="0" anchor="ctr"/>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DEMO</a:t>
            </a:r>
            <a:endParaRPr lang="en-US" sz="525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12</a:t>
            </a:fld>
            <a:endParaRPr lang="en-US"/>
          </a:p>
        </p:txBody>
      </p:sp>
      <p:pic>
        <p:nvPicPr>
          <p:cNvPr id="9" name="202309-12-0">
            <a:hlinkClick r:id="" action="ppaction://media"/>
            <a:extLst>
              <a:ext uri="{FF2B5EF4-FFF2-40B4-BE49-F238E27FC236}">
                <a16:creationId xmlns:a16="http://schemas.microsoft.com/office/drawing/2014/main" id="{CBA56E91-D9FD-E818-6B87-862FDD2E0DFD}"/>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545908" y="1253704"/>
            <a:ext cx="14699932" cy="8268712"/>
          </a:xfrm>
          <a:prstGeom prst="rect">
            <a:avLst/>
          </a:prstGeom>
        </p:spPr>
      </p:pic>
    </p:spTree>
    <p:extLst>
      <p:ext uri="{BB962C8B-B14F-4D97-AF65-F5344CB8AC3E}">
        <p14:creationId xmlns:p14="http://schemas.microsoft.com/office/powerpoint/2010/main" val="135595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8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1">
            <a:extLst>
              <a:ext uri="{FF2B5EF4-FFF2-40B4-BE49-F238E27FC236}">
                <a16:creationId xmlns:a16="http://schemas.microsoft.com/office/drawing/2014/main" id="{AC9C2318-F1AC-8A60-88D1-8654FD592C1E}"/>
              </a:ext>
            </a:extLst>
          </p:cNvPr>
          <p:cNvSpPr/>
          <p:nvPr/>
        </p:nvSpPr>
        <p:spPr>
          <a:xfrm>
            <a:off x="6484518" y="618672"/>
            <a:ext cx="4388620" cy="1569020"/>
          </a:xfrm>
          <a:prstGeom prst="rect">
            <a:avLst/>
          </a:prstGeom>
          <a:noFill/>
          <a:ln/>
        </p:spPr>
        <p:txBody>
          <a:bodyPr wrap="square" lIns="0" tIns="0" rIns="0" bIns="0" rtlCol="0" anchor="t"/>
          <a:lstStyle/>
          <a:p>
            <a:pPr marL="0" indent="0" algn="l">
              <a:lnSpc>
                <a:spcPts val="10350"/>
              </a:lnSpc>
              <a:buNone/>
            </a:pPr>
            <a:r>
              <a:rPr lang="en-US" sz="4400" b="1" dirty="0">
                <a:solidFill>
                  <a:srgbClr val="000000"/>
                </a:solidFill>
                <a:latin typeface="Montserrat Bold" pitchFamily="34" charset="0"/>
              </a:rPr>
              <a:t>Future Scope</a:t>
            </a:r>
            <a:endParaRPr lang="en-US" sz="4400" dirty="0"/>
          </a:p>
        </p:txBody>
      </p:sp>
      <p:sp>
        <p:nvSpPr>
          <p:cNvPr id="4" name="Text 1">
            <a:extLst>
              <a:ext uri="{FF2B5EF4-FFF2-40B4-BE49-F238E27FC236}">
                <a16:creationId xmlns:a16="http://schemas.microsoft.com/office/drawing/2014/main" id="{6ABFA390-1FAB-033B-8349-9B8F2A13CD2A}"/>
              </a:ext>
            </a:extLst>
          </p:cNvPr>
          <p:cNvSpPr/>
          <p:nvPr/>
        </p:nvSpPr>
        <p:spPr>
          <a:xfrm>
            <a:off x="2506004" y="2577740"/>
            <a:ext cx="12657796" cy="4889859"/>
          </a:xfrm>
          <a:prstGeom prst="rect">
            <a:avLst/>
          </a:prstGeom>
          <a:noFill/>
          <a:ln/>
        </p:spPr>
        <p:txBody>
          <a:bodyPr wrap="square" lIns="0" tIns="0" rIns="0" bIns="0" rtlCol="0" anchor="t"/>
          <a:lstStyle/>
          <a:p>
            <a:pPr marL="342900" indent="-342900" algn="l">
              <a:lnSpc>
                <a:spcPts val="10350"/>
              </a:lnSpc>
              <a:buFont typeface="Arial" panose="020B0604020202020204" pitchFamily="34" charset="0"/>
              <a:buChar char="•"/>
            </a:pPr>
            <a:r>
              <a:rPr lang="en-US" sz="2000" b="1" dirty="0">
                <a:solidFill>
                  <a:srgbClr val="000000"/>
                </a:solidFill>
                <a:latin typeface="Montserrat Bold" pitchFamily="34" charset="0"/>
              </a:rPr>
              <a:t>More Seamless UI </a:t>
            </a:r>
          </a:p>
          <a:p>
            <a:pPr marL="342900" indent="-342900" algn="l">
              <a:lnSpc>
                <a:spcPts val="10350"/>
              </a:lnSpc>
              <a:buFont typeface="Arial" panose="020B0604020202020204" pitchFamily="34" charset="0"/>
              <a:buChar char="•"/>
            </a:pPr>
            <a:r>
              <a:rPr lang="en-US" sz="2000" b="1" dirty="0">
                <a:solidFill>
                  <a:srgbClr val="000000"/>
                </a:solidFill>
                <a:latin typeface="Montserrat Bold" pitchFamily="34" charset="0"/>
              </a:rPr>
              <a:t>To make use of Different Graph Api possible in single application</a:t>
            </a:r>
          </a:p>
          <a:p>
            <a:pPr marL="342900" indent="-342900" algn="l">
              <a:lnSpc>
                <a:spcPts val="10350"/>
              </a:lnSpc>
              <a:buFont typeface="Arial" panose="020B0604020202020204" pitchFamily="34" charset="0"/>
              <a:buChar char="•"/>
            </a:pPr>
            <a:r>
              <a:rPr lang="en-US" sz="2000" b="1" dirty="0">
                <a:solidFill>
                  <a:srgbClr val="000000"/>
                </a:solidFill>
                <a:latin typeface="Montserrat Bold" pitchFamily="34" charset="0"/>
              </a:rPr>
              <a:t>To make it more Secure</a:t>
            </a:r>
            <a:endParaRPr lang="en-US" sz="2000" dirty="0"/>
          </a:p>
        </p:txBody>
      </p:sp>
      <p:pic>
        <p:nvPicPr>
          <p:cNvPr id="5" name="Picture 4">
            <a:extLst>
              <a:ext uri="{FF2B5EF4-FFF2-40B4-BE49-F238E27FC236}">
                <a16:creationId xmlns:a16="http://schemas.microsoft.com/office/drawing/2014/main" id="{2486C3A9-444A-3437-70E5-FAE21759B7D3}"/>
              </a:ext>
            </a:extLst>
          </p:cNvPr>
          <p:cNvPicPr>
            <a:picLocks noChangeAspect="1"/>
          </p:cNvPicPr>
          <p:nvPr/>
        </p:nvPicPr>
        <p:blipFill>
          <a:blip r:embed="rId3"/>
          <a:stretch>
            <a:fillRect/>
          </a:stretch>
        </p:blipFill>
        <p:spPr>
          <a:xfrm>
            <a:off x="2667349" y="6336823"/>
            <a:ext cx="3835014" cy="1130776"/>
          </a:xfrm>
          <a:prstGeom prst="rect">
            <a:avLst/>
          </a:prstGeom>
        </p:spPr>
      </p:pic>
    </p:spTree>
    <p:extLst>
      <p:ext uri="{BB962C8B-B14F-4D97-AF65-F5344CB8AC3E}">
        <p14:creationId xmlns:p14="http://schemas.microsoft.com/office/powerpoint/2010/main" val="416854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bg>
      <p:bgPr>
        <a:solidFill>
          <a:srgbClr val="FFF2C3"/>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8286750"/>
            <a:ext cx="18288000" cy="2000250"/>
          </a:xfrm>
          <a:prstGeom prst="rect">
            <a:avLst/>
          </a:prstGeom>
        </p:spPr>
      </p:pic>
      <p:pic>
        <p:nvPicPr>
          <p:cNvPr id="3" name="Image 1" descr="preencoded.png"/>
          <p:cNvPicPr>
            <a:picLocks noChangeAspect="1"/>
          </p:cNvPicPr>
          <p:nvPr/>
        </p:nvPicPr>
        <p:blipFill>
          <a:blip r:embed="rId5"/>
          <a:srcRect/>
          <a:stretch/>
        </p:blipFill>
        <p:spPr>
          <a:xfrm>
            <a:off x="5524500" y="2305050"/>
            <a:ext cx="12763500" cy="7981950"/>
          </a:xfrm>
          <a:prstGeom prst="rect">
            <a:avLst/>
          </a:prstGeom>
        </p:spPr>
      </p:pic>
      <p:pic>
        <p:nvPicPr>
          <p:cNvPr id="4" name="Image 2" descr="preencoded.png"/>
          <p:cNvPicPr>
            <a:picLocks noChangeAspect="1"/>
          </p:cNvPicPr>
          <p:nvPr/>
        </p:nvPicPr>
        <p:blipFill>
          <a:blip r:embed="rId6"/>
          <a:srcRect/>
          <a:stretch/>
        </p:blipFill>
        <p:spPr>
          <a:xfrm>
            <a:off x="0" y="2724150"/>
            <a:ext cx="12211050" cy="7562850"/>
          </a:xfrm>
          <a:prstGeom prst="rect">
            <a:avLst/>
          </a:prstGeom>
        </p:spPr>
      </p:pic>
      <p:pic>
        <p:nvPicPr>
          <p:cNvPr id="6" name="Image 4"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097375" y="295274"/>
            <a:ext cx="814927" cy="891755"/>
          </a:xfrm>
          <a:prstGeom prst="rect">
            <a:avLst/>
          </a:prstGeom>
        </p:spPr>
      </p:pic>
      <p:sp>
        <p:nvSpPr>
          <p:cNvPr id="8" name="Text 1"/>
          <p:cNvSpPr/>
          <p:nvPr/>
        </p:nvSpPr>
        <p:spPr>
          <a:xfrm>
            <a:off x="5838825" y="3343275"/>
            <a:ext cx="6315075" cy="1314450"/>
          </a:xfrm>
          <a:prstGeom prst="rect">
            <a:avLst/>
          </a:prstGeom>
          <a:noFill/>
          <a:ln/>
        </p:spPr>
        <p:txBody>
          <a:bodyPr wrap="square" lIns="0" tIns="0" rIns="0" bIns="0" rtlCol="0" anchor="t"/>
          <a:lstStyle/>
          <a:p>
            <a:pPr marL="0" indent="0" algn="l">
              <a:lnSpc>
                <a:spcPts val="10350"/>
              </a:lnSpc>
              <a:buNone/>
            </a:pPr>
            <a:r>
              <a:rPr lang="en-US" sz="9000" b="1" dirty="0">
                <a:solidFill>
                  <a:srgbClr val="000000"/>
                </a:solidFill>
                <a:latin typeface="Montserrat Bold" pitchFamily="34" charset="0"/>
                <a:ea typeface="Montserrat Bold" pitchFamily="34" charset="-122"/>
                <a:cs typeface="Montserrat Bold" pitchFamily="34" charset="-120"/>
              </a:rPr>
              <a:t>Thank you!</a:t>
            </a:r>
            <a:endParaRPr lang="en-US" sz="9000" dirty="0"/>
          </a:p>
        </p:txBody>
      </p:sp>
      <p:sp>
        <p:nvSpPr>
          <p:cNvPr id="9" name="Text 2"/>
          <p:cNvSpPr/>
          <p:nvPr/>
        </p:nvSpPr>
        <p:spPr>
          <a:xfrm>
            <a:off x="17421225" y="514350"/>
            <a:ext cx="409575"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18</a:t>
            </a:r>
            <a:endParaRPr lang="en-US" sz="2400" dirty="0"/>
          </a:p>
        </p:txBody>
      </p:sp>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14</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36" name="Image 4" descr="preencoded.png">
            <a:extLst>
              <a:ext uri="{FF2B5EF4-FFF2-40B4-BE49-F238E27FC236}">
                <a16:creationId xmlns:a16="http://schemas.microsoft.com/office/drawing/2014/main" id="{7A3AE7F8-4DCF-D490-48BB-E925740735A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876921" y="4363008"/>
            <a:ext cx="4972050" cy="38100"/>
          </a:xfrm>
          <a:prstGeom prst="rect">
            <a:avLst/>
          </a:prstGeom>
        </p:spPr>
      </p:pic>
      <p:pic>
        <p:nvPicPr>
          <p:cNvPr id="2" name="Image 0"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0" y="8591549"/>
            <a:ext cx="18278475" cy="1695451"/>
          </a:xfrm>
          <a:prstGeom prst="rect">
            <a:avLst/>
          </a:prstGeom>
        </p:spPr>
      </p:pic>
      <p:pic>
        <p:nvPicPr>
          <p:cNvPr id="3" name="Image 1"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28650" y="9496425"/>
            <a:ext cx="3267075" cy="304800"/>
          </a:xfrm>
          <a:prstGeom prst="rect">
            <a:avLst/>
          </a:prstGeom>
        </p:spPr>
      </p:pic>
      <p:pic>
        <p:nvPicPr>
          <p:cNvPr id="4" name="Image 2" descr="preencoded.png"/>
          <p:cNvPicPr>
            <a:picLocks noChangeAspect="1"/>
          </p:cNvPicPr>
          <p:nvPr/>
        </p:nvPicPr>
        <p:blipFill>
          <a:blip r:embed="rId9"/>
          <a:srcRect/>
          <a:stretch/>
        </p:blipFill>
        <p:spPr>
          <a:xfrm>
            <a:off x="933450" y="7677150"/>
            <a:ext cx="2962275" cy="2324100"/>
          </a:xfrm>
          <a:prstGeom prst="rect">
            <a:avLst/>
          </a:prstGeom>
        </p:spPr>
      </p:pic>
      <p:pic>
        <p:nvPicPr>
          <p:cNvPr id="13" name="Image 11"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7040225" y="209550"/>
            <a:ext cx="814922" cy="891755"/>
          </a:xfrm>
          <a:prstGeom prst="rect">
            <a:avLst/>
          </a:prstGeom>
        </p:spPr>
      </p:pic>
      <p:pic>
        <p:nvPicPr>
          <p:cNvPr id="14" name="Image 12"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7297400" y="9201150"/>
            <a:ext cx="735492" cy="787173"/>
          </a:xfrm>
          <a:prstGeom prst="rect">
            <a:avLst/>
          </a:prstGeom>
        </p:spPr>
      </p:pic>
      <p:pic>
        <p:nvPicPr>
          <p:cNvPr id="5" name="Image 3" descr="preencoded.png"/>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164594" y="4324908"/>
            <a:ext cx="6734175" cy="38100"/>
          </a:xfrm>
          <a:prstGeom prst="rect">
            <a:avLst/>
          </a:prstGeom>
        </p:spPr>
      </p:pic>
      <p:pic>
        <p:nvPicPr>
          <p:cNvPr id="6" name="Image 4"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51094" y="4363008"/>
            <a:ext cx="4972050" cy="38100"/>
          </a:xfrm>
          <a:prstGeom prst="rect">
            <a:avLst/>
          </a:prstGeom>
        </p:spPr>
      </p:pic>
      <p:pic>
        <p:nvPicPr>
          <p:cNvPr id="7" name="Image 5" descr="preencoded.png"/>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916944" y="3877917"/>
            <a:ext cx="814921" cy="891755"/>
          </a:xfrm>
          <a:prstGeom prst="rect">
            <a:avLst/>
          </a:prstGeom>
        </p:spPr>
      </p:pic>
      <p:pic>
        <p:nvPicPr>
          <p:cNvPr id="8" name="Image 6" descr="preencoded.png"/>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9432292" y="3877917"/>
            <a:ext cx="814920" cy="891755"/>
          </a:xfrm>
          <a:prstGeom prst="rect">
            <a:avLst/>
          </a:prstGeom>
        </p:spPr>
      </p:pic>
      <p:pic>
        <p:nvPicPr>
          <p:cNvPr id="9" name="Image 7" descr="preencoded.png"/>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043563" y="3858741"/>
            <a:ext cx="857690" cy="930107"/>
          </a:xfrm>
          <a:prstGeom prst="rect">
            <a:avLst/>
          </a:prstGeom>
        </p:spPr>
      </p:pic>
      <p:pic>
        <p:nvPicPr>
          <p:cNvPr id="10" name="Image 8" descr="preencoded.png"/>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1558915" y="3858741"/>
            <a:ext cx="857690" cy="930107"/>
          </a:xfrm>
          <a:prstGeom prst="rect">
            <a:avLst/>
          </a:prstGeom>
        </p:spPr>
      </p:pic>
      <p:pic>
        <p:nvPicPr>
          <p:cNvPr id="11" name="Image 9" descr="preencoded.png"/>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164024" y="3843487"/>
            <a:ext cx="1016565" cy="956355"/>
          </a:xfrm>
          <a:prstGeom prst="rect">
            <a:avLst/>
          </a:prstGeom>
        </p:spPr>
      </p:pic>
      <p:pic>
        <p:nvPicPr>
          <p:cNvPr id="12" name="Image 10" descr="preencoded.png"/>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7239923" y="3771739"/>
            <a:ext cx="1135096" cy="1103031"/>
          </a:xfrm>
          <a:prstGeom prst="rect">
            <a:avLst/>
          </a:prstGeom>
        </p:spPr>
      </p:pic>
      <p:sp>
        <p:nvSpPr>
          <p:cNvPr id="15" name="Text 0"/>
          <p:cNvSpPr/>
          <p:nvPr/>
        </p:nvSpPr>
        <p:spPr>
          <a:xfrm>
            <a:off x="7651119" y="4115358"/>
            <a:ext cx="219075" cy="400050"/>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4</a:t>
            </a:r>
            <a:endParaRPr lang="en-US" sz="2400" dirty="0"/>
          </a:p>
        </p:txBody>
      </p:sp>
      <p:sp>
        <p:nvSpPr>
          <p:cNvPr id="16" name="Text 1"/>
          <p:cNvSpPr/>
          <p:nvPr/>
        </p:nvSpPr>
        <p:spPr>
          <a:xfrm>
            <a:off x="5517519" y="4115358"/>
            <a:ext cx="209550" cy="400050"/>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3</a:t>
            </a:r>
            <a:endParaRPr lang="en-US" sz="2400" dirty="0"/>
          </a:p>
        </p:txBody>
      </p:sp>
      <p:sp>
        <p:nvSpPr>
          <p:cNvPr id="17" name="Text 2"/>
          <p:cNvSpPr/>
          <p:nvPr/>
        </p:nvSpPr>
        <p:spPr>
          <a:xfrm>
            <a:off x="3355344" y="4096308"/>
            <a:ext cx="219075"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2</a:t>
            </a:r>
            <a:endParaRPr lang="en-US" sz="2400" dirty="0"/>
          </a:p>
        </p:txBody>
      </p:sp>
      <p:sp>
        <p:nvSpPr>
          <p:cNvPr id="18" name="Text 3"/>
          <p:cNvSpPr/>
          <p:nvPr/>
        </p:nvSpPr>
        <p:spPr>
          <a:xfrm>
            <a:off x="11870694" y="4096308"/>
            <a:ext cx="219075"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6</a:t>
            </a:r>
            <a:endParaRPr lang="en-US" sz="2400" dirty="0"/>
          </a:p>
        </p:txBody>
      </p:sp>
      <p:sp>
        <p:nvSpPr>
          <p:cNvPr id="19" name="Text 4"/>
          <p:cNvSpPr/>
          <p:nvPr/>
        </p:nvSpPr>
        <p:spPr>
          <a:xfrm>
            <a:off x="1240794" y="4096308"/>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1</a:t>
            </a:r>
            <a:endParaRPr lang="en-US" sz="2400" dirty="0"/>
          </a:p>
        </p:txBody>
      </p:sp>
      <p:sp>
        <p:nvSpPr>
          <p:cNvPr id="20" name="Text 5"/>
          <p:cNvSpPr/>
          <p:nvPr/>
        </p:nvSpPr>
        <p:spPr>
          <a:xfrm>
            <a:off x="9756144" y="4096308"/>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5</a:t>
            </a:r>
            <a:endParaRPr lang="en-US" sz="2400" dirty="0"/>
          </a:p>
        </p:txBody>
      </p:sp>
      <p:sp>
        <p:nvSpPr>
          <p:cNvPr id="21" name="Text 6"/>
          <p:cNvSpPr/>
          <p:nvPr/>
        </p:nvSpPr>
        <p:spPr>
          <a:xfrm>
            <a:off x="564519" y="4915458"/>
            <a:ext cx="1152525" cy="276225"/>
          </a:xfrm>
          <a:prstGeom prst="rect">
            <a:avLst/>
          </a:prstGeom>
          <a:noFill/>
          <a:ln/>
        </p:spPr>
        <p:txBody>
          <a:bodyPr wrap="square" lIns="0" tIns="0" rIns="0" bIns="0" rtlCol="0" anchor="t"/>
          <a:lstStyle/>
          <a:p>
            <a:pPr marL="0" indent="0" algn="l">
              <a:lnSpc>
                <a:spcPts val="2175"/>
              </a:lnSpc>
              <a:buNone/>
            </a:pPr>
            <a:r>
              <a:rPr lang="en-US" sz="1800" dirty="0">
                <a:solidFill>
                  <a:srgbClr val="000000"/>
                </a:solidFill>
                <a:latin typeface="Montserrat SemiBold" pitchFamily="34" charset="0"/>
                <a:ea typeface="Montserrat SemiBold" pitchFamily="34" charset="-122"/>
                <a:cs typeface="Montserrat SemiBold" pitchFamily="34" charset="-120"/>
              </a:rPr>
              <a:t>Objective</a:t>
            </a:r>
            <a:endParaRPr lang="en-US" sz="1800" dirty="0"/>
          </a:p>
        </p:txBody>
      </p:sp>
      <p:sp>
        <p:nvSpPr>
          <p:cNvPr id="22" name="Text 7"/>
          <p:cNvSpPr/>
          <p:nvPr/>
        </p:nvSpPr>
        <p:spPr>
          <a:xfrm>
            <a:off x="2602869" y="4915458"/>
            <a:ext cx="1885950" cy="552450"/>
          </a:xfrm>
          <a:prstGeom prst="rect">
            <a:avLst/>
          </a:prstGeom>
          <a:noFill/>
          <a:ln/>
        </p:spPr>
        <p:txBody>
          <a:bodyPr wrap="square" lIns="0" tIns="0" rIns="0" bIns="0" rtlCol="0" anchor="t"/>
          <a:lstStyle/>
          <a:p>
            <a:pPr>
              <a:lnSpc>
                <a:spcPts val="2175"/>
              </a:lnSpc>
            </a:pPr>
            <a:r>
              <a:rPr lang="en-US" sz="1800" dirty="0">
                <a:solidFill>
                  <a:srgbClr val="000000"/>
                </a:solidFill>
                <a:latin typeface="Montserrat Medium" pitchFamily="34" charset="0"/>
                <a:ea typeface="Montserrat Medium" pitchFamily="34" charset="-122"/>
                <a:cs typeface="Montserrat Medium" pitchFamily="34" charset="-120"/>
              </a:rPr>
              <a:t>Requirement Analysis</a:t>
            </a:r>
            <a:endParaRPr lang="en-US" sz="1800" dirty="0"/>
          </a:p>
          <a:p>
            <a:pPr marL="0" indent="0" algn="l">
              <a:lnSpc>
                <a:spcPts val="2175"/>
              </a:lnSpc>
              <a:buNone/>
            </a:pPr>
            <a:endParaRPr lang="en-US" sz="1800" dirty="0"/>
          </a:p>
        </p:txBody>
      </p:sp>
      <p:sp>
        <p:nvSpPr>
          <p:cNvPr id="23" name="Text 8"/>
          <p:cNvSpPr/>
          <p:nvPr/>
        </p:nvSpPr>
        <p:spPr>
          <a:xfrm>
            <a:off x="4993644" y="4953558"/>
            <a:ext cx="1190625" cy="276225"/>
          </a:xfrm>
          <a:prstGeom prst="rect">
            <a:avLst/>
          </a:prstGeom>
          <a:noFill/>
          <a:ln/>
        </p:spPr>
        <p:txBody>
          <a:bodyPr wrap="square" lIns="0" tIns="0" rIns="0" bIns="0" rtlCol="0" anchor="t"/>
          <a:lstStyle/>
          <a:p>
            <a:pPr>
              <a:lnSpc>
                <a:spcPts val="2175"/>
              </a:lnSpc>
            </a:pPr>
            <a:r>
              <a:rPr lang="en-US" dirty="0">
                <a:solidFill>
                  <a:srgbClr val="000000"/>
                </a:solidFill>
                <a:latin typeface="Montserrat Medium" pitchFamily="34" charset="0"/>
              </a:rPr>
              <a:t>User Flow</a:t>
            </a:r>
            <a:endParaRPr lang="en-US" sz="1800" dirty="0"/>
          </a:p>
        </p:txBody>
      </p:sp>
      <p:sp>
        <p:nvSpPr>
          <p:cNvPr id="24" name="Text 9"/>
          <p:cNvSpPr/>
          <p:nvPr/>
        </p:nvSpPr>
        <p:spPr>
          <a:xfrm>
            <a:off x="6936744" y="4839258"/>
            <a:ext cx="1647825" cy="600075"/>
          </a:xfrm>
          <a:prstGeom prst="rect">
            <a:avLst/>
          </a:prstGeom>
          <a:noFill/>
          <a:ln/>
        </p:spPr>
        <p:txBody>
          <a:bodyPr wrap="square" lIns="0" tIns="0" rIns="0" bIns="0" rtlCol="0" anchor="t"/>
          <a:lstStyle/>
          <a:p>
            <a:pPr marL="0" indent="0" algn="l">
              <a:lnSpc>
                <a:spcPts val="2175"/>
              </a:lnSpc>
              <a:buNone/>
            </a:pPr>
            <a:r>
              <a:rPr lang="en-US" sz="1800" dirty="0">
                <a:solidFill>
                  <a:srgbClr val="000000"/>
                </a:solidFill>
                <a:latin typeface="Montserrat Medium" pitchFamily="34" charset="0"/>
                <a:ea typeface="Montserrat Medium" pitchFamily="34" charset="-122"/>
                <a:cs typeface="Montserrat Medium" pitchFamily="34" charset="-120"/>
              </a:rPr>
              <a:t>performance Metrix</a:t>
            </a:r>
            <a:endParaRPr lang="en-US" sz="1800" dirty="0"/>
          </a:p>
        </p:txBody>
      </p:sp>
      <p:sp>
        <p:nvSpPr>
          <p:cNvPr id="25" name="Text 10"/>
          <p:cNvSpPr/>
          <p:nvPr/>
        </p:nvSpPr>
        <p:spPr>
          <a:xfrm>
            <a:off x="9089394" y="4876800"/>
            <a:ext cx="1619250" cy="695325"/>
          </a:xfrm>
          <a:prstGeom prst="rect">
            <a:avLst/>
          </a:prstGeom>
          <a:noFill/>
          <a:ln/>
        </p:spPr>
        <p:txBody>
          <a:bodyPr wrap="square" lIns="0" tIns="0" rIns="0" bIns="0" rtlCol="0" anchor="t"/>
          <a:lstStyle/>
          <a:p>
            <a:pPr>
              <a:lnSpc>
                <a:spcPts val="2175"/>
              </a:lnSpc>
            </a:pPr>
            <a:r>
              <a:rPr lang="en-US" dirty="0">
                <a:solidFill>
                  <a:srgbClr val="000000"/>
                </a:solidFill>
                <a:latin typeface="Montserrat Medium" pitchFamily="34" charset="0"/>
              </a:rPr>
              <a:t>Techniques Used</a:t>
            </a:r>
            <a:endParaRPr lang="en-US" sz="1800" dirty="0"/>
          </a:p>
        </p:txBody>
      </p:sp>
      <p:sp>
        <p:nvSpPr>
          <p:cNvPr id="26" name="Text 11"/>
          <p:cNvSpPr/>
          <p:nvPr/>
        </p:nvSpPr>
        <p:spPr>
          <a:xfrm>
            <a:off x="11146794" y="4915458"/>
            <a:ext cx="1885950" cy="552450"/>
          </a:xfrm>
          <a:prstGeom prst="rect">
            <a:avLst/>
          </a:prstGeom>
          <a:noFill/>
          <a:ln/>
        </p:spPr>
        <p:txBody>
          <a:bodyPr wrap="square" lIns="0" tIns="0" rIns="0" bIns="0" rtlCol="0" anchor="t"/>
          <a:lstStyle/>
          <a:p>
            <a:pPr algn="ctr">
              <a:lnSpc>
                <a:spcPts val="2175"/>
              </a:lnSpc>
            </a:pPr>
            <a:r>
              <a:rPr lang="en-US" sz="1800" dirty="0">
                <a:solidFill>
                  <a:srgbClr val="000000"/>
                </a:solidFill>
                <a:latin typeface="Montserrat Medium" pitchFamily="34" charset="0"/>
                <a:ea typeface="Montserrat Medium" pitchFamily="34" charset="-122"/>
                <a:cs typeface="Montserrat Medium" pitchFamily="34" charset="-120"/>
              </a:rPr>
              <a:t>Performance Evaluation</a:t>
            </a:r>
            <a:endParaRPr lang="en-US" sz="1800" dirty="0"/>
          </a:p>
        </p:txBody>
      </p:sp>
      <p:sp>
        <p:nvSpPr>
          <p:cNvPr id="27" name="Text 12"/>
          <p:cNvSpPr/>
          <p:nvPr/>
        </p:nvSpPr>
        <p:spPr>
          <a:xfrm>
            <a:off x="1885950" y="1905000"/>
            <a:ext cx="4819650" cy="800100"/>
          </a:xfrm>
          <a:prstGeom prst="rect">
            <a:avLst/>
          </a:prstGeom>
          <a:noFill/>
          <a:ln/>
        </p:spPr>
        <p:txBody>
          <a:bodyPr wrap="square" lIns="0" tIns="0" rIns="0" bIns="0" rtlCol="0" anchor="t"/>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Content</a:t>
            </a:r>
            <a:endParaRPr lang="en-US" sz="5250" dirty="0"/>
          </a:p>
        </p:txBody>
      </p:sp>
      <p:sp>
        <p:nvSpPr>
          <p:cNvPr id="28" name="Text 13"/>
          <p:cNvSpPr/>
          <p:nvPr/>
        </p:nvSpPr>
        <p:spPr>
          <a:xfrm>
            <a:off x="17364075" y="4279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3</a:t>
            </a:r>
            <a:endParaRPr lang="en-US" sz="2400" dirty="0"/>
          </a:p>
        </p:txBody>
      </p:sp>
      <p:sp>
        <p:nvSpPr>
          <p:cNvPr id="29"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2</a:t>
            </a:fld>
            <a:endParaRPr lang="en-US"/>
          </a:p>
        </p:txBody>
      </p:sp>
      <p:pic>
        <p:nvPicPr>
          <p:cNvPr id="30" name="Image 6" descr="preencoded.png">
            <a:extLst>
              <a:ext uri="{FF2B5EF4-FFF2-40B4-BE49-F238E27FC236}">
                <a16:creationId xmlns:a16="http://schemas.microsoft.com/office/drawing/2014/main" id="{0D34C1A3-3C75-CAAA-685A-F64AC697A96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3362946" y="3840375"/>
            <a:ext cx="814920" cy="891755"/>
          </a:xfrm>
          <a:prstGeom prst="rect">
            <a:avLst/>
          </a:prstGeom>
        </p:spPr>
      </p:pic>
      <p:pic>
        <p:nvPicPr>
          <p:cNvPr id="31" name="Image 8" descr="preencoded.png">
            <a:extLst>
              <a:ext uri="{FF2B5EF4-FFF2-40B4-BE49-F238E27FC236}">
                <a16:creationId xmlns:a16="http://schemas.microsoft.com/office/drawing/2014/main" id="{7D0CD913-4896-F8C5-5446-8854CAA824C5}"/>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5489569" y="3821199"/>
            <a:ext cx="857690" cy="930107"/>
          </a:xfrm>
          <a:prstGeom prst="rect">
            <a:avLst/>
          </a:prstGeom>
        </p:spPr>
      </p:pic>
      <p:sp>
        <p:nvSpPr>
          <p:cNvPr id="32" name="Text 3">
            <a:extLst>
              <a:ext uri="{FF2B5EF4-FFF2-40B4-BE49-F238E27FC236}">
                <a16:creationId xmlns:a16="http://schemas.microsoft.com/office/drawing/2014/main" id="{8FE3CB78-7A32-4B80-AA58-B596A8879D39}"/>
              </a:ext>
            </a:extLst>
          </p:cNvPr>
          <p:cNvSpPr/>
          <p:nvPr/>
        </p:nvSpPr>
        <p:spPr>
          <a:xfrm>
            <a:off x="15801348" y="4058766"/>
            <a:ext cx="219075"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8</a:t>
            </a:r>
            <a:endParaRPr lang="en-US" sz="2400" dirty="0"/>
          </a:p>
        </p:txBody>
      </p:sp>
      <p:sp>
        <p:nvSpPr>
          <p:cNvPr id="33" name="Text 5">
            <a:extLst>
              <a:ext uri="{FF2B5EF4-FFF2-40B4-BE49-F238E27FC236}">
                <a16:creationId xmlns:a16="http://schemas.microsoft.com/office/drawing/2014/main" id="{5A2B58EB-C7CA-7522-3EF3-30FA8DB499C7}"/>
              </a:ext>
            </a:extLst>
          </p:cNvPr>
          <p:cNvSpPr/>
          <p:nvPr/>
        </p:nvSpPr>
        <p:spPr>
          <a:xfrm>
            <a:off x="13686798" y="4058766"/>
            <a:ext cx="638802" cy="409575"/>
          </a:xfrm>
          <a:prstGeom prst="rect">
            <a:avLst/>
          </a:prstGeom>
          <a:noFill/>
          <a:ln/>
        </p:spPr>
        <p:txBody>
          <a:bodyPr wrap="square" lIns="0" tIns="0" rIns="0" bIns="0" rtlCol="0" anchor="t"/>
          <a:lstStyle/>
          <a:p>
            <a:pPr marL="0" indent="0">
              <a:lnSpc>
                <a:spcPts val="2880"/>
              </a:lnSpc>
              <a:buNone/>
            </a:pPr>
            <a:r>
              <a:rPr lang="en-US" sz="2400" b="1" dirty="0">
                <a:latin typeface="Montserrat Bold" panose="00000800000000000000" pitchFamily="2" charset="0"/>
              </a:rPr>
              <a:t>7</a:t>
            </a:r>
          </a:p>
        </p:txBody>
      </p:sp>
      <p:sp>
        <p:nvSpPr>
          <p:cNvPr id="34" name="Text 10">
            <a:extLst>
              <a:ext uri="{FF2B5EF4-FFF2-40B4-BE49-F238E27FC236}">
                <a16:creationId xmlns:a16="http://schemas.microsoft.com/office/drawing/2014/main" id="{11F9B111-5CC5-E8FA-3160-57884D467EE2}"/>
              </a:ext>
            </a:extLst>
          </p:cNvPr>
          <p:cNvSpPr/>
          <p:nvPr/>
        </p:nvSpPr>
        <p:spPr>
          <a:xfrm>
            <a:off x="12953373" y="4867724"/>
            <a:ext cx="1619250" cy="695325"/>
          </a:xfrm>
          <a:prstGeom prst="rect">
            <a:avLst/>
          </a:prstGeom>
          <a:noFill/>
          <a:ln/>
        </p:spPr>
        <p:txBody>
          <a:bodyPr wrap="square" lIns="0" tIns="0" rIns="0" bIns="0" rtlCol="0" anchor="t"/>
          <a:lstStyle/>
          <a:p>
            <a:pPr algn="ctr">
              <a:lnSpc>
                <a:spcPts val="2175"/>
              </a:lnSpc>
            </a:pPr>
            <a:r>
              <a:rPr lang="en-US" sz="1800" dirty="0">
                <a:solidFill>
                  <a:srgbClr val="000000"/>
                </a:solidFill>
                <a:latin typeface="Montserrat Medium" pitchFamily="34" charset="0"/>
              </a:rPr>
              <a:t>Demo</a:t>
            </a:r>
            <a:endParaRPr lang="en-US" sz="1800" dirty="0"/>
          </a:p>
        </p:txBody>
      </p:sp>
      <p:sp>
        <p:nvSpPr>
          <p:cNvPr id="35" name="Text 11">
            <a:extLst>
              <a:ext uri="{FF2B5EF4-FFF2-40B4-BE49-F238E27FC236}">
                <a16:creationId xmlns:a16="http://schemas.microsoft.com/office/drawing/2014/main" id="{11CA96BB-14ED-A3E4-8C57-33883215D693}"/>
              </a:ext>
            </a:extLst>
          </p:cNvPr>
          <p:cNvSpPr/>
          <p:nvPr/>
        </p:nvSpPr>
        <p:spPr>
          <a:xfrm>
            <a:off x="15077448" y="4877916"/>
            <a:ext cx="1885950" cy="552450"/>
          </a:xfrm>
          <a:prstGeom prst="rect">
            <a:avLst/>
          </a:prstGeom>
          <a:noFill/>
          <a:ln/>
        </p:spPr>
        <p:txBody>
          <a:bodyPr wrap="square" lIns="0" tIns="0" rIns="0" bIns="0" rtlCol="0" anchor="t"/>
          <a:lstStyle/>
          <a:p>
            <a:pPr algn="ctr">
              <a:lnSpc>
                <a:spcPts val="2175"/>
              </a:lnSpc>
            </a:pPr>
            <a:r>
              <a:rPr lang="en-US" sz="1800" dirty="0">
                <a:solidFill>
                  <a:srgbClr val="000000"/>
                </a:solidFill>
                <a:latin typeface="Montserrat Medium" pitchFamily="34" charset="0"/>
                <a:ea typeface="Montserrat Medium" pitchFamily="34" charset="-122"/>
                <a:cs typeface="Montserrat Medium" pitchFamily="34" charset="-120"/>
              </a:rPr>
              <a:t>Future Scope</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D8D8"/>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8286750"/>
            <a:ext cx="18288000" cy="200025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334250" y="8315325"/>
            <a:ext cx="10953750" cy="1533525"/>
          </a:xfrm>
          <a:prstGeom prst="rect">
            <a:avLst/>
          </a:prstGeom>
        </p:spPr>
      </p:pic>
      <p:pic>
        <p:nvPicPr>
          <p:cNvPr id="4" name="Image 2" descr="preencoded.png"/>
          <p:cNvPicPr>
            <a:picLocks noChangeAspect="1"/>
          </p:cNvPicPr>
          <p:nvPr/>
        </p:nvPicPr>
        <p:blipFill>
          <a:blip r:embed="rId7"/>
          <a:srcRect/>
          <a:stretch/>
        </p:blipFill>
        <p:spPr>
          <a:xfrm>
            <a:off x="8648700" y="685800"/>
            <a:ext cx="9639300" cy="9601200"/>
          </a:xfrm>
          <a:prstGeom prst="rect">
            <a:avLst/>
          </a:prstGeom>
        </p:spPr>
      </p:pic>
      <p:pic>
        <p:nvPicPr>
          <p:cNvPr id="5" name="Image 3" descr="preencoded.png"/>
          <p:cNvPicPr>
            <a:picLocks noChangeAspect="1"/>
          </p:cNvPicPr>
          <p:nvPr/>
        </p:nvPicPr>
        <p:blipFill>
          <a:blip r:embed="rId8"/>
          <a:srcRect/>
          <a:stretch/>
        </p:blipFill>
        <p:spPr>
          <a:xfrm>
            <a:off x="1724025" y="2600325"/>
            <a:ext cx="5800725" cy="800100"/>
          </a:xfrm>
          <a:prstGeom prst="rect">
            <a:avLst/>
          </a:prstGeom>
        </p:spPr>
      </p:pic>
      <p:pic>
        <p:nvPicPr>
          <p:cNvPr id="6" name="Image 4"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7049750" y="209550"/>
            <a:ext cx="814922" cy="891755"/>
          </a:xfrm>
          <a:prstGeom prst="rect">
            <a:avLst/>
          </a:prstGeom>
        </p:spPr>
      </p:pic>
      <p:pic>
        <p:nvPicPr>
          <p:cNvPr id="7" name="Image 5" descr="preencoded.png"/>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7335500" y="9201150"/>
            <a:ext cx="735490" cy="787173"/>
          </a:xfrm>
          <a:prstGeom prst="rect">
            <a:avLst/>
          </a:prstGeom>
        </p:spPr>
      </p:pic>
      <p:sp>
        <p:nvSpPr>
          <p:cNvPr id="8" name="Text 0"/>
          <p:cNvSpPr/>
          <p:nvPr/>
        </p:nvSpPr>
        <p:spPr>
          <a:xfrm>
            <a:off x="1704975" y="2600325"/>
            <a:ext cx="5819775" cy="800100"/>
          </a:xfrm>
          <a:prstGeom prst="rect">
            <a:avLst/>
          </a:prstGeom>
          <a:noFill/>
          <a:ln/>
        </p:spPr>
        <p:txBody>
          <a:bodyPr wrap="square" lIns="0" tIns="0" rIns="0" bIns="0" rtlCol="0" anchor="t"/>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Objective</a:t>
            </a:r>
            <a:endParaRPr lang="en-US" sz="5250" dirty="0"/>
          </a:p>
        </p:txBody>
      </p:sp>
      <p:sp>
        <p:nvSpPr>
          <p:cNvPr id="9" name="Text 1"/>
          <p:cNvSpPr/>
          <p:nvPr/>
        </p:nvSpPr>
        <p:spPr>
          <a:xfrm>
            <a:off x="17373600" y="4279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2</a:t>
            </a:r>
            <a:endParaRPr lang="en-US" sz="2400" dirty="0"/>
          </a:p>
        </p:txBody>
      </p:sp>
      <p:sp>
        <p:nvSpPr>
          <p:cNvPr id="10" name="Text 2"/>
          <p:cNvSpPr/>
          <p:nvPr/>
        </p:nvSpPr>
        <p:spPr>
          <a:xfrm>
            <a:off x="1704975" y="4524375"/>
            <a:ext cx="7067550" cy="3657600"/>
          </a:xfrm>
          <a:prstGeom prst="rect">
            <a:avLst/>
          </a:prstGeom>
          <a:noFill/>
          <a:ln/>
        </p:spPr>
        <p:txBody>
          <a:bodyPr wrap="square" lIns="0" tIns="0" rIns="0" bIns="0" rtlCol="0" anchor="t"/>
          <a:lstStyle/>
          <a:p>
            <a:pPr marL="0" indent="0" algn="l">
              <a:lnSpc>
                <a:spcPts val="2700"/>
              </a:lnSpc>
              <a:buNone/>
            </a:pPr>
            <a:r>
              <a:rPr lang="en-US" sz="2250" dirty="0">
                <a:solidFill>
                  <a:srgbClr val="000000"/>
                </a:solidFill>
                <a:latin typeface="Montserrat Medium" pitchFamily="34" charset="0"/>
                <a:ea typeface="Montserrat Medium" pitchFamily="34" charset="-122"/>
                <a:cs typeface="Montserrat Medium" pitchFamily="34" charset="-120"/>
              </a:rPr>
              <a:t>The primary problem this thesis aims to address is the development of a real-time face identification system that not only recognizes faces but also associates them with specific names. Once a face is identified and named, the system should automatically open a corresponding section in Microsoft's OneNote.</a:t>
            </a:r>
            <a:endParaRPr lang="en-US" sz="225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5343525" y="3981450"/>
            <a:ext cx="7000875" cy="5495925"/>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496670" y="7354292"/>
            <a:ext cx="2009784" cy="437158"/>
          </a:xfrm>
          <a:prstGeom prst="rect">
            <a:avLst/>
          </a:prstGeom>
        </p:spPr>
      </p:pic>
      <p:pic>
        <p:nvPicPr>
          <p:cNvPr id="4" name="Image 2"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515720" y="5571687"/>
            <a:ext cx="1828805" cy="1010091"/>
          </a:xfrm>
          <a:prstGeom prst="rect">
            <a:avLst/>
          </a:prstGeom>
        </p:spPr>
      </p:pic>
      <p:pic>
        <p:nvPicPr>
          <p:cNvPr id="5" name="Image 3"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515720" y="4238187"/>
            <a:ext cx="1828805" cy="1010091"/>
          </a:xfrm>
          <a:prstGeom prst="rect">
            <a:avLst/>
          </a:prstGeom>
        </p:spPr>
      </p:pic>
      <p:pic>
        <p:nvPicPr>
          <p:cNvPr id="6" name="Image 4" descr="preencoded.png"/>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810870" y="2824163"/>
            <a:ext cx="2593125" cy="800104"/>
          </a:xfrm>
          <a:prstGeom prst="rect">
            <a:avLst/>
          </a:prstGeom>
        </p:spPr>
      </p:pic>
      <p:pic>
        <p:nvPicPr>
          <p:cNvPr id="7" name="Image 5"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910008" y="6634972"/>
            <a:ext cx="3133730" cy="1847511"/>
          </a:xfrm>
          <a:prstGeom prst="rect">
            <a:avLst/>
          </a:prstGeom>
        </p:spPr>
      </p:pic>
      <p:pic>
        <p:nvPicPr>
          <p:cNvPr id="8" name="Image 6"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910013" y="4191360"/>
            <a:ext cx="2252663" cy="743836"/>
          </a:xfrm>
          <a:prstGeom prst="rect">
            <a:avLst/>
          </a:prstGeom>
        </p:spPr>
      </p:pic>
      <p:pic>
        <p:nvPicPr>
          <p:cNvPr id="9" name="Image 7"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910013" y="5277210"/>
            <a:ext cx="2252663" cy="743836"/>
          </a:xfrm>
          <a:prstGeom prst="rect">
            <a:avLst/>
          </a:prstGeom>
        </p:spPr>
      </p:pic>
      <p:pic>
        <p:nvPicPr>
          <p:cNvPr id="10" name="Image 8" descr="preencoded.png"/>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7192625" y="304799"/>
            <a:ext cx="814922" cy="891755"/>
          </a:xfrm>
          <a:prstGeom prst="rect">
            <a:avLst/>
          </a:prstGeom>
        </p:spPr>
      </p:pic>
      <p:pic>
        <p:nvPicPr>
          <p:cNvPr id="11" name="Image 9" descr="preencoded.png"/>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7301130" y="9340963"/>
            <a:ext cx="735490" cy="787173"/>
          </a:xfrm>
          <a:prstGeom prst="rect">
            <a:avLst/>
          </a:prstGeom>
        </p:spPr>
      </p:pic>
      <p:sp>
        <p:nvSpPr>
          <p:cNvPr id="12" name="Text 0"/>
          <p:cNvSpPr/>
          <p:nvPr/>
        </p:nvSpPr>
        <p:spPr>
          <a:xfrm>
            <a:off x="657225" y="3952875"/>
            <a:ext cx="3905250" cy="2286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Face recognition Should be accurate.</a:t>
            </a:r>
            <a:endParaRPr lang="en-US" sz="1500" dirty="0"/>
          </a:p>
        </p:txBody>
      </p:sp>
      <p:sp>
        <p:nvSpPr>
          <p:cNvPr id="13" name="Text 1"/>
          <p:cNvSpPr/>
          <p:nvPr/>
        </p:nvSpPr>
        <p:spPr>
          <a:xfrm>
            <a:off x="13696950" y="2438400"/>
            <a:ext cx="3905250" cy="4572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Should have realtime and fast performance of face identification .</a:t>
            </a:r>
            <a:endParaRPr lang="en-US" sz="1500" dirty="0"/>
          </a:p>
        </p:txBody>
      </p:sp>
      <p:sp>
        <p:nvSpPr>
          <p:cNvPr id="14" name="Text 2"/>
          <p:cNvSpPr/>
          <p:nvPr/>
        </p:nvSpPr>
        <p:spPr>
          <a:xfrm>
            <a:off x="13696950" y="4076700"/>
            <a:ext cx="3905250" cy="2286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Should not be Computationally Taxing.</a:t>
            </a:r>
            <a:endParaRPr lang="en-US" sz="1500" dirty="0"/>
          </a:p>
        </p:txBody>
      </p:sp>
      <p:sp>
        <p:nvSpPr>
          <p:cNvPr id="15" name="Text 3"/>
          <p:cNvSpPr/>
          <p:nvPr/>
        </p:nvSpPr>
        <p:spPr>
          <a:xfrm>
            <a:off x="13696950" y="7134225"/>
            <a:ext cx="3905250" cy="4572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Should handle Data Storage In One note Properly.</a:t>
            </a:r>
            <a:endParaRPr lang="en-US" sz="1500" dirty="0"/>
          </a:p>
        </p:txBody>
      </p:sp>
      <p:sp>
        <p:nvSpPr>
          <p:cNvPr id="16" name="Text 4"/>
          <p:cNvSpPr/>
          <p:nvPr/>
        </p:nvSpPr>
        <p:spPr>
          <a:xfrm>
            <a:off x="13696950" y="5543550"/>
            <a:ext cx="3905250" cy="2286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UI should be easy to navigate.</a:t>
            </a:r>
            <a:endParaRPr lang="en-US" sz="1500" dirty="0"/>
          </a:p>
        </p:txBody>
      </p:sp>
      <p:sp>
        <p:nvSpPr>
          <p:cNvPr id="17" name="Text 5"/>
          <p:cNvSpPr/>
          <p:nvPr/>
        </p:nvSpPr>
        <p:spPr>
          <a:xfrm>
            <a:off x="657225" y="5038725"/>
            <a:ext cx="3514725" cy="4572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Privacy concerns - data should be processed locally.</a:t>
            </a:r>
            <a:endParaRPr lang="en-US" sz="1500" dirty="0"/>
          </a:p>
        </p:txBody>
      </p:sp>
      <p:sp>
        <p:nvSpPr>
          <p:cNvPr id="18" name="Text 6"/>
          <p:cNvSpPr/>
          <p:nvPr/>
        </p:nvSpPr>
        <p:spPr>
          <a:xfrm>
            <a:off x="657225" y="6305550"/>
            <a:ext cx="3514725" cy="4572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Secure access - one Note data should be accessed securly.</a:t>
            </a:r>
            <a:endParaRPr lang="en-US" sz="1500" dirty="0"/>
          </a:p>
        </p:txBody>
      </p:sp>
      <p:sp>
        <p:nvSpPr>
          <p:cNvPr id="19" name="Text 7"/>
          <p:cNvSpPr/>
          <p:nvPr/>
        </p:nvSpPr>
        <p:spPr>
          <a:xfrm>
            <a:off x="657225" y="1381125"/>
            <a:ext cx="10753725" cy="809625"/>
          </a:xfrm>
          <a:prstGeom prst="rect">
            <a:avLst/>
          </a:prstGeom>
          <a:noFill/>
          <a:ln/>
        </p:spPr>
        <p:txBody>
          <a:bodyPr wrap="square" lIns="0" tIns="0" rIns="0" bIns="0" rtlCol="0" anchor="t"/>
          <a:lstStyle/>
          <a:p>
            <a:pPr marL="0" indent="0" algn="l">
              <a:lnSpc>
                <a:spcPts val="6375"/>
              </a:lnSpc>
              <a:buNone/>
            </a:pPr>
            <a:r>
              <a:rPr lang="en-US" sz="5250" b="1" dirty="0">
                <a:solidFill>
                  <a:srgbClr val="000000"/>
                </a:solidFill>
                <a:latin typeface="Montserrat Bold" pitchFamily="34" charset="0"/>
                <a:ea typeface="Montserrat Bold" pitchFamily="34" charset="-122"/>
                <a:cs typeface="Montserrat Bold" pitchFamily="34" charset="-120"/>
              </a:rPr>
              <a:t>Requirement Analysis</a:t>
            </a:r>
            <a:endParaRPr lang="en-US" sz="5250" dirty="0"/>
          </a:p>
        </p:txBody>
      </p:sp>
      <p:sp>
        <p:nvSpPr>
          <p:cNvPr id="20" name="Text 8"/>
          <p:cNvSpPr/>
          <p:nvPr/>
        </p:nvSpPr>
        <p:spPr>
          <a:xfrm>
            <a:off x="17516475" y="552450"/>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4</a:t>
            </a:r>
            <a:endParaRPr lang="en-US" sz="240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400050" y="228600"/>
            <a:ext cx="15592425" cy="8715375"/>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5087600" y="133350"/>
            <a:ext cx="814918" cy="891755"/>
          </a:xfrm>
          <a:prstGeom prst="rect">
            <a:avLst/>
          </a:prstGeom>
        </p:spPr>
      </p:pic>
      <p:pic>
        <p:nvPicPr>
          <p:cNvPr id="4" name="Image 2"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7466473" y="9481642"/>
            <a:ext cx="561975" cy="676275"/>
          </a:xfrm>
          <a:prstGeom prst="rect">
            <a:avLst/>
          </a:prstGeom>
        </p:spPr>
      </p:pic>
      <p:sp>
        <p:nvSpPr>
          <p:cNvPr id="5" name="Text 0"/>
          <p:cNvSpPr/>
          <p:nvPr/>
        </p:nvSpPr>
        <p:spPr>
          <a:xfrm>
            <a:off x="6829425" y="228600"/>
            <a:ext cx="5467350" cy="800100"/>
          </a:xfrm>
          <a:prstGeom prst="rect">
            <a:avLst/>
          </a:prstGeom>
          <a:noFill/>
          <a:ln/>
        </p:spPr>
        <p:txBody>
          <a:bodyPr wrap="square" lIns="0" tIns="0" rIns="0" bIns="0" rtlCol="0" anchor="t"/>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User-Flow</a:t>
            </a:r>
            <a:endParaRPr lang="en-US" sz="5250" dirty="0"/>
          </a:p>
        </p:txBody>
      </p:sp>
      <p:sp>
        <p:nvSpPr>
          <p:cNvPr id="6" name="Text 1"/>
          <p:cNvSpPr/>
          <p:nvPr/>
        </p:nvSpPr>
        <p:spPr>
          <a:xfrm>
            <a:off x="4019550" y="5295900"/>
            <a:ext cx="657225" cy="228600"/>
          </a:xfrm>
          <a:prstGeom prst="rect">
            <a:avLst/>
          </a:prstGeom>
          <a:noFill/>
          <a:ln/>
        </p:spPr>
        <p:txBody>
          <a:bodyPr wrap="square" lIns="0" tIns="0" rIns="0" bIns="0" rtlCol="0" anchor="t"/>
          <a:lstStyle/>
          <a:p>
            <a:pPr marL="0" indent="0" algn="ctr">
              <a:lnSpc>
                <a:spcPts val="1800"/>
              </a:lnSpc>
              <a:buNone/>
            </a:pPr>
            <a:r>
              <a:rPr lang="en-US" sz="1200" dirty="0">
                <a:solidFill>
                  <a:srgbClr val="FFFFFF"/>
                </a:solidFill>
                <a:latin typeface="Roboto Medium" pitchFamily="34" charset="0"/>
                <a:ea typeface="Roboto Medium" pitchFamily="34" charset="-122"/>
                <a:cs typeface="Roboto Medium" pitchFamily="34" charset="-120"/>
              </a:rPr>
              <a:t>Add Face</a:t>
            </a:r>
            <a:endParaRPr lang="en-US" sz="1200" dirty="0"/>
          </a:p>
        </p:txBody>
      </p:sp>
      <p:sp>
        <p:nvSpPr>
          <p:cNvPr id="7" name="Text 2"/>
          <p:cNvSpPr/>
          <p:nvPr/>
        </p:nvSpPr>
        <p:spPr>
          <a:xfrm>
            <a:off x="1428750" y="4038600"/>
            <a:ext cx="733425" cy="285750"/>
          </a:xfrm>
          <a:prstGeom prst="rect">
            <a:avLst/>
          </a:prstGeom>
          <a:noFill/>
          <a:ln/>
        </p:spPr>
        <p:txBody>
          <a:bodyPr wrap="square" lIns="0" tIns="0" rIns="0" bIns="0" rtlCol="0" anchor="t"/>
          <a:lstStyle/>
          <a:p>
            <a:pPr marL="0" indent="0" algn="ctr">
              <a:lnSpc>
                <a:spcPts val="1800"/>
              </a:lnSpc>
              <a:buNone/>
            </a:pPr>
            <a:r>
              <a:rPr lang="en-US" sz="1350" dirty="0">
                <a:solidFill>
                  <a:srgbClr val="00FF19"/>
                </a:solidFill>
                <a:latin typeface="Roboto ExtraLight" pitchFamily="34" charset="0"/>
                <a:ea typeface="Roboto ExtraLight" pitchFamily="34" charset="-122"/>
                <a:cs typeface="Roboto ExtraLight" pitchFamily="34" charset="-120"/>
              </a:rPr>
              <a:t>Sara</a:t>
            </a:r>
            <a:endParaRPr lang="en-US" sz="1350" dirty="0"/>
          </a:p>
        </p:txBody>
      </p:sp>
      <p:sp>
        <p:nvSpPr>
          <p:cNvPr id="8" name="Text 3"/>
          <p:cNvSpPr/>
          <p:nvPr/>
        </p:nvSpPr>
        <p:spPr>
          <a:xfrm>
            <a:off x="1638300" y="1190625"/>
            <a:ext cx="1485900" cy="666750"/>
          </a:xfrm>
          <a:prstGeom prst="rect">
            <a:avLst/>
          </a:prstGeom>
          <a:noFill/>
          <a:ln/>
        </p:spPr>
        <p:txBody>
          <a:bodyPr wrap="square" lIns="0" tIns="0" rIns="0" bIns="0" rtlCol="0" anchor="t"/>
          <a:lstStyle/>
          <a:p>
            <a:pPr marL="0" indent="0" algn="l">
              <a:lnSpc>
                <a:spcPts val="1710"/>
              </a:lnSpc>
              <a:buNone/>
            </a:pPr>
            <a:r>
              <a:rPr lang="en-US" sz="1425" b="1" dirty="0">
                <a:solidFill>
                  <a:srgbClr val="000000"/>
                </a:solidFill>
                <a:latin typeface="Montserrat Bold" pitchFamily="34" charset="0"/>
                <a:ea typeface="Montserrat Bold" pitchFamily="34" charset="-122"/>
                <a:cs typeface="Montserrat Bold" pitchFamily="34" charset="-120"/>
              </a:rPr>
              <a:t>authV2 Graph Authentication</a:t>
            </a:r>
            <a:endParaRPr lang="en-US" sz="1425" dirty="0"/>
          </a:p>
        </p:txBody>
      </p:sp>
      <p:sp>
        <p:nvSpPr>
          <p:cNvPr id="9" name="Text 4"/>
          <p:cNvSpPr/>
          <p:nvPr/>
        </p:nvSpPr>
        <p:spPr>
          <a:xfrm>
            <a:off x="6057900" y="2962275"/>
            <a:ext cx="1771650" cy="428625"/>
          </a:xfrm>
          <a:prstGeom prst="rect">
            <a:avLst/>
          </a:prstGeom>
          <a:noFill/>
          <a:ln/>
        </p:spPr>
        <p:txBody>
          <a:bodyPr wrap="square" lIns="0" tIns="0" rIns="0" bIns="0" rtlCol="0" anchor="t"/>
          <a:lstStyle/>
          <a:p>
            <a:pPr marL="0" indent="0" algn="l">
              <a:lnSpc>
                <a:spcPts val="1620"/>
              </a:lnSpc>
              <a:buNone/>
            </a:pPr>
            <a:r>
              <a:rPr lang="en-US" sz="1350" b="1" dirty="0">
                <a:solidFill>
                  <a:srgbClr val="000000"/>
                </a:solidFill>
                <a:latin typeface="Montserrat Bold" pitchFamily="34" charset="0"/>
                <a:ea typeface="Montserrat Bold" pitchFamily="34" charset="-122"/>
                <a:cs typeface="Montserrat Bold" pitchFamily="34" charset="-120"/>
              </a:rPr>
              <a:t>Names=[‘Sara’]</a:t>
            </a:r>
            <a:endParaRPr lang="en-US" sz="1350" dirty="0"/>
          </a:p>
        </p:txBody>
      </p:sp>
      <p:sp>
        <p:nvSpPr>
          <p:cNvPr id="10" name="Text 5"/>
          <p:cNvSpPr/>
          <p:nvPr/>
        </p:nvSpPr>
        <p:spPr>
          <a:xfrm>
            <a:off x="10991850" y="4953000"/>
            <a:ext cx="4019550" cy="62865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Open One Note</a:t>
            </a:r>
            <a:endParaRPr lang="en-US" sz="2025" dirty="0"/>
          </a:p>
        </p:txBody>
      </p:sp>
      <p:sp>
        <p:nvSpPr>
          <p:cNvPr id="11" name="Text 6"/>
          <p:cNvSpPr/>
          <p:nvPr/>
        </p:nvSpPr>
        <p:spPr>
          <a:xfrm>
            <a:off x="11010900" y="6067425"/>
            <a:ext cx="4019550" cy="62865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Clear Names</a:t>
            </a:r>
            <a:endParaRPr lang="en-US" sz="2025" dirty="0"/>
          </a:p>
        </p:txBody>
      </p:sp>
      <p:sp>
        <p:nvSpPr>
          <p:cNvPr id="12" name="Text 7"/>
          <p:cNvSpPr/>
          <p:nvPr/>
        </p:nvSpPr>
        <p:spPr>
          <a:xfrm>
            <a:off x="11049000" y="7191375"/>
            <a:ext cx="4019550" cy="62865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List Identified Names</a:t>
            </a:r>
            <a:endParaRPr lang="en-US" sz="2025" dirty="0"/>
          </a:p>
        </p:txBody>
      </p:sp>
      <p:sp>
        <p:nvSpPr>
          <p:cNvPr id="13" name="Text 8"/>
          <p:cNvSpPr/>
          <p:nvPr/>
        </p:nvSpPr>
        <p:spPr>
          <a:xfrm>
            <a:off x="11029950" y="8315325"/>
            <a:ext cx="4019550" cy="62865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Quit</a:t>
            </a:r>
            <a:endParaRPr lang="en-US" sz="2025" dirty="0"/>
          </a:p>
        </p:txBody>
      </p:sp>
      <p:sp>
        <p:nvSpPr>
          <p:cNvPr id="14" name="Text 9"/>
          <p:cNvSpPr/>
          <p:nvPr/>
        </p:nvSpPr>
        <p:spPr>
          <a:xfrm>
            <a:off x="14144625" y="3524250"/>
            <a:ext cx="400050" cy="314325"/>
          </a:xfrm>
          <a:prstGeom prst="rect">
            <a:avLst/>
          </a:prstGeom>
          <a:noFill/>
          <a:ln/>
        </p:spPr>
        <p:txBody>
          <a:bodyPr wrap="square" lIns="0" tIns="0" rIns="0" bIns="0" rtlCol="0" anchor="ctr"/>
          <a:lstStyle/>
          <a:p>
            <a:pPr marL="0" indent="0" algn="ctr">
              <a:lnSpc>
                <a:spcPts val="1350"/>
              </a:lnSpc>
              <a:buNone/>
            </a:pPr>
            <a:r>
              <a:rPr lang="en-US" sz="1425" b="1" dirty="0">
                <a:solidFill>
                  <a:srgbClr val="000000"/>
                </a:solidFill>
                <a:latin typeface="Inter Bold" pitchFamily="34" charset="0"/>
                <a:ea typeface="Inter Bold" pitchFamily="34" charset="-122"/>
                <a:cs typeface="Inter Bold" pitchFamily="34" charset="-120"/>
              </a:rPr>
              <a:t>Yes</a:t>
            </a:r>
            <a:endParaRPr lang="en-US" sz="1425" dirty="0"/>
          </a:p>
        </p:txBody>
      </p:sp>
      <p:sp>
        <p:nvSpPr>
          <p:cNvPr id="15" name="Text 10"/>
          <p:cNvSpPr/>
          <p:nvPr/>
        </p:nvSpPr>
        <p:spPr>
          <a:xfrm>
            <a:off x="11972925" y="3524250"/>
            <a:ext cx="400050" cy="314325"/>
          </a:xfrm>
          <a:prstGeom prst="rect">
            <a:avLst/>
          </a:prstGeom>
          <a:noFill/>
          <a:ln/>
        </p:spPr>
        <p:txBody>
          <a:bodyPr wrap="square" lIns="0" tIns="0" rIns="0" bIns="0" rtlCol="0" anchor="ctr"/>
          <a:lstStyle/>
          <a:p>
            <a:pPr marL="0" indent="0" algn="ctr">
              <a:lnSpc>
                <a:spcPts val="1350"/>
              </a:lnSpc>
              <a:buNone/>
            </a:pPr>
            <a:r>
              <a:rPr lang="en-US" sz="1425" b="1" dirty="0">
                <a:solidFill>
                  <a:srgbClr val="000000"/>
                </a:solidFill>
                <a:latin typeface="Inter Bold" pitchFamily="34" charset="0"/>
                <a:ea typeface="Inter Bold" pitchFamily="34" charset="-122"/>
                <a:cs typeface="Inter Bold" pitchFamily="34" charset="-120"/>
              </a:rPr>
              <a:t>No</a:t>
            </a:r>
            <a:endParaRPr lang="en-US" sz="1425" dirty="0"/>
          </a:p>
        </p:txBody>
      </p:sp>
      <p:sp>
        <p:nvSpPr>
          <p:cNvPr id="16" name="Text 11"/>
          <p:cNvSpPr/>
          <p:nvPr/>
        </p:nvSpPr>
        <p:spPr>
          <a:xfrm>
            <a:off x="1647825" y="7905750"/>
            <a:ext cx="1657350" cy="914400"/>
          </a:xfrm>
          <a:prstGeom prst="rect">
            <a:avLst/>
          </a:prstGeom>
          <a:noFill/>
          <a:ln/>
        </p:spPr>
        <p:txBody>
          <a:bodyPr wrap="square" lIns="0" tIns="0" rIns="0" bIns="0" rtlCol="0" anchor="ctr"/>
          <a:lstStyle/>
          <a:p>
            <a:pPr marL="0" indent="0" algn="ctr">
              <a:lnSpc>
                <a:spcPts val="1350"/>
              </a:lnSpc>
              <a:buNone/>
            </a:pPr>
            <a:r>
              <a:rPr lang="en-US" sz="1275" b="1" dirty="0">
                <a:solidFill>
                  <a:srgbClr val="000000"/>
                </a:solidFill>
                <a:latin typeface="Inter Bold" pitchFamily="34" charset="0"/>
                <a:ea typeface="Inter Bold" pitchFamily="34" charset="-122"/>
                <a:cs typeface="Inter Bold" pitchFamily="34" charset="-120"/>
              </a:rPr>
              <a:t>Embeddings File</a:t>
            </a:r>
            <a:endParaRPr lang="en-US" sz="1275" dirty="0"/>
          </a:p>
        </p:txBody>
      </p:sp>
      <p:sp>
        <p:nvSpPr>
          <p:cNvPr id="17" name="Text 12"/>
          <p:cNvSpPr/>
          <p:nvPr/>
        </p:nvSpPr>
        <p:spPr>
          <a:xfrm>
            <a:off x="6229350" y="5114925"/>
            <a:ext cx="1657350" cy="742950"/>
          </a:xfrm>
          <a:prstGeom prst="rect">
            <a:avLst/>
          </a:prstGeom>
          <a:noFill/>
          <a:ln/>
        </p:spPr>
        <p:txBody>
          <a:bodyPr wrap="square" lIns="0" tIns="0" rIns="0" bIns="0" rtlCol="0" anchor="ctr"/>
          <a:lstStyle/>
          <a:p>
            <a:pPr marL="0" indent="0" algn="ctr">
              <a:lnSpc>
                <a:spcPts val="1350"/>
              </a:lnSpc>
              <a:buNone/>
            </a:pPr>
            <a:r>
              <a:rPr lang="en-US" sz="1875" b="1" dirty="0">
                <a:solidFill>
                  <a:srgbClr val="000000"/>
                </a:solidFill>
                <a:latin typeface="Inter Bold" pitchFamily="34" charset="0"/>
                <a:ea typeface="Inter Bold" pitchFamily="34" charset="-122"/>
                <a:cs typeface="Inter Bold" pitchFamily="34" charset="-120"/>
              </a:rPr>
              <a:t>User Interaction</a:t>
            </a:r>
            <a:endParaRPr lang="en-US" sz="1875" dirty="0"/>
          </a:p>
        </p:txBody>
      </p:sp>
      <p:sp>
        <p:nvSpPr>
          <p:cNvPr id="18" name="Text 13"/>
          <p:cNvSpPr/>
          <p:nvPr/>
        </p:nvSpPr>
        <p:spPr>
          <a:xfrm>
            <a:off x="12496800" y="2962275"/>
            <a:ext cx="1543050" cy="1543050"/>
          </a:xfrm>
          <a:prstGeom prst="rect">
            <a:avLst/>
          </a:prstGeom>
          <a:noFill/>
          <a:ln/>
        </p:spPr>
        <p:txBody>
          <a:bodyPr wrap="square" lIns="0" tIns="0" rIns="0" bIns="0" rtlCol="0" anchor="ctr"/>
          <a:lstStyle/>
          <a:p>
            <a:pPr marL="0" indent="0" algn="ctr">
              <a:lnSpc>
                <a:spcPts val="1350"/>
              </a:lnSpc>
              <a:buNone/>
            </a:pPr>
            <a:r>
              <a:rPr lang="en-US" sz="1425" b="1" dirty="0">
                <a:solidFill>
                  <a:srgbClr val="FFFFFF"/>
                </a:solidFill>
                <a:latin typeface="Inter Bold" pitchFamily="34" charset="0"/>
                <a:ea typeface="Inter Bold" pitchFamily="34" charset="-122"/>
                <a:cs typeface="Inter Bold" pitchFamily="34" charset="-120"/>
              </a:rPr>
              <a:t>Does Section Exits?</a:t>
            </a:r>
            <a:endParaRPr lang="en-US" sz="1425" dirty="0"/>
          </a:p>
        </p:txBody>
      </p:sp>
      <p:sp>
        <p:nvSpPr>
          <p:cNvPr id="19" name="Text 14"/>
          <p:cNvSpPr/>
          <p:nvPr/>
        </p:nvSpPr>
        <p:spPr>
          <a:xfrm>
            <a:off x="10467975" y="1266825"/>
            <a:ext cx="1657350" cy="838200"/>
          </a:xfrm>
          <a:prstGeom prst="rect">
            <a:avLst/>
          </a:prstGeom>
          <a:noFill/>
          <a:ln/>
        </p:spPr>
        <p:txBody>
          <a:bodyPr wrap="square" lIns="0" tIns="0" rIns="0" bIns="0" rtlCol="0" anchor="ctr"/>
          <a:lstStyle/>
          <a:p>
            <a:pPr marL="0" indent="0" algn="ctr">
              <a:lnSpc>
                <a:spcPts val="1350"/>
              </a:lnSpc>
              <a:buNone/>
            </a:pPr>
            <a:r>
              <a:rPr lang="en-US" sz="1425" b="1" dirty="0">
                <a:solidFill>
                  <a:srgbClr val="454D58"/>
                </a:solidFill>
                <a:latin typeface="Inter Bold" pitchFamily="34" charset="0"/>
                <a:ea typeface="Inter Bold" pitchFamily="34" charset="-122"/>
                <a:cs typeface="Inter Bold" pitchFamily="34" charset="-120"/>
              </a:rPr>
              <a:t>Create Section and Open</a:t>
            </a:r>
            <a:endParaRPr lang="en-US" sz="1425" dirty="0"/>
          </a:p>
        </p:txBody>
      </p:sp>
      <p:sp>
        <p:nvSpPr>
          <p:cNvPr id="20" name="Text 15"/>
          <p:cNvSpPr/>
          <p:nvPr/>
        </p:nvSpPr>
        <p:spPr>
          <a:xfrm>
            <a:off x="14325600" y="1266825"/>
            <a:ext cx="1657350" cy="838200"/>
          </a:xfrm>
          <a:prstGeom prst="rect">
            <a:avLst/>
          </a:prstGeom>
          <a:noFill/>
          <a:ln/>
        </p:spPr>
        <p:txBody>
          <a:bodyPr wrap="square" lIns="0" tIns="0" rIns="0" bIns="0" rtlCol="0" anchor="ctr"/>
          <a:lstStyle/>
          <a:p>
            <a:pPr marL="0" indent="0" algn="ctr">
              <a:lnSpc>
                <a:spcPts val="1350"/>
              </a:lnSpc>
              <a:buNone/>
            </a:pPr>
            <a:r>
              <a:rPr lang="en-US" sz="1425" b="1" dirty="0">
                <a:solidFill>
                  <a:srgbClr val="FFFFFF"/>
                </a:solidFill>
                <a:latin typeface="Inter Bold" pitchFamily="34" charset="0"/>
                <a:ea typeface="Inter Bold" pitchFamily="34" charset="-122"/>
                <a:cs typeface="Inter Bold" pitchFamily="34" charset="-120"/>
              </a:rPr>
              <a:t>Open Saved Section</a:t>
            </a:r>
            <a:endParaRPr lang="en-US" sz="1425" dirty="0"/>
          </a:p>
        </p:txBody>
      </p:sp>
      <p:sp>
        <p:nvSpPr>
          <p:cNvPr id="21" name="Text 16"/>
          <p:cNvSpPr/>
          <p:nvPr/>
        </p:nvSpPr>
        <p:spPr>
          <a:xfrm>
            <a:off x="15411450" y="3517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5</a:t>
            </a:r>
            <a:endParaRPr lang="en-US" sz="240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67850" y="0"/>
            <a:ext cx="8820150" cy="1028700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7278350" y="9086850"/>
            <a:ext cx="735490" cy="787173"/>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135475" y="333375"/>
            <a:ext cx="814918" cy="891755"/>
          </a:xfrm>
          <a:prstGeom prst="rect">
            <a:avLst/>
          </a:prstGeom>
        </p:spPr>
      </p:pic>
      <p:pic>
        <p:nvPicPr>
          <p:cNvPr id="5" name="Image 3" descr="preencoded.png"/>
          <p:cNvPicPr>
            <a:picLocks noChangeAspect="1"/>
          </p:cNvPicPr>
          <p:nvPr/>
        </p:nvPicPr>
        <p:blipFill>
          <a:blip r:embed="rId9"/>
          <a:srcRect/>
          <a:stretch/>
        </p:blipFill>
        <p:spPr>
          <a:xfrm>
            <a:off x="5524500" y="4314825"/>
            <a:ext cx="4667250" cy="3933825"/>
          </a:xfrm>
          <a:prstGeom prst="rect">
            <a:avLst/>
          </a:prstGeom>
        </p:spPr>
      </p:pic>
      <p:pic>
        <p:nvPicPr>
          <p:cNvPr id="6" name="Image 4"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884013" y="3014662"/>
            <a:ext cx="210378" cy="1300480"/>
          </a:xfrm>
          <a:prstGeom prst="rect">
            <a:avLst/>
          </a:prstGeom>
        </p:spPr>
      </p:pic>
      <p:pic>
        <p:nvPicPr>
          <p:cNvPr id="7" name="Image 5"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295900" y="1971675"/>
            <a:ext cx="1676400" cy="914400"/>
          </a:xfrm>
          <a:prstGeom prst="rect">
            <a:avLst/>
          </a:prstGeom>
        </p:spPr>
      </p:pic>
      <p:pic>
        <p:nvPicPr>
          <p:cNvPr id="8" name="Image 6" descr="preencoded.png"/>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8315325" y="1971675"/>
            <a:ext cx="1676558" cy="914400"/>
          </a:xfrm>
          <a:prstGeom prst="rect">
            <a:avLst/>
          </a:prstGeom>
        </p:spPr>
      </p:pic>
      <p:pic>
        <p:nvPicPr>
          <p:cNvPr id="9" name="Image 7" descr="preencoded.png"/>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958013" y="2305911"/>
            <a:ext cx="1357517" cy="210407"/>
          </a:xfrm>
          <a:prstGeom prst="rect">
            <a:avLst/>
          </a:prstGeom>
        </p:spPr>
      </p:pic>
      <p:pic>
        <p:nvPicPr>
          <p:cNvPr id="10" name="Image 8" descr="preencoded.png"/>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9977438" y="2323663"/>
            <a:ext cx="1804988" cy="210425"/>
          </a:xfrm>
          <a:prstGeom prst="rect">
            <a:avLst/>
          </a:prstGeom>
        </p:spPr>
      </p:pic>
      <p:pic>
        <p:nvPicPr>
          <p:cNvPr id="11" name="Image 9" descr="preencoded.png"/>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972508" y="3108436"/>
            <a:ext cx="2895154" cy="3270370"/>
          </a:xfrm>
          <a:prstGeom prst="rect">
            <a:avLst/>
          </a:prstGeom>
        </p:spPr>
      </p:pic>
      <p:pic>
        <p:nvPicPr>
          <p:cNvPr id="12" name="Image 10" descr="preencoded.png"/>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1877675" y="2019300"/>
            <a:ext cx="1676558" cy="914400"/>
          </a:xfrm>
          <a:prstGeom prst="rect">
            <a:avLst/>
          </a:prstGeom>
        </p:spPr>
      </p:pic>
      <p:sp>
        <p:nvSpPr>
          <p:cNvPr id="13" name="Text 0"/>
          <p:cNvSpPr/>
          <p:nvPr/>
        </p:nvSpPr>
        <p:spPr>
          <a:xfrm>
            <a:off x="17459325" y="551767"/>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6</a:t>
            </a:r>
            <a:endParaRPr lang="en-US" sz="2400" dirty="0"/>
          </a:p>
        </p:txBody>
      </p:sp>
      <p:sp>
        <p:nvSpPr>
          <p:cNvPr id="14" name="Text 1"/>
          <p:cNvSpPr/>
          <p:nvPr/>
        </p:nvSpPr>
        <p:spPr>
          <a:xfrm>
            <a:off x="7419975" y="361950"/>
            <a:ext cx="5467350" cy="800100"/>
          </a:xfrm>
          <a:prstGeom prst="rect">
            <a:avLst/>
          </a:prstGeom>
          <a:noFill/>
          <a:ln/>
        </p:spPr>
        <p:txBody>
          <a:bodyPr wrap="square" lIns="0" tIns="0" rIns="0" bIns="0" rtlCol="0" anchor="t"/>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User-Flow</a:t>
            </a:r>
            <a:endParaRPr lang="en-US" sz="5250" dirty="0"/>
          </a:p>
        </p:txBody>
      </p:sp>
      <p:sp>
        <p:nvSpPr>
          <p:cNvPr id="15" name="Text 2"/>
          <p:cNvSpPr/>
          <p:nvPr/>
        </p:nvSpPr>
        <p:spPr>
          <a:xfrm>
            <a:off x="9144000" y="6219825"/>
            <a:ext cx="657225" cy="228600"/>
          </a:xfrm>
          <a:prstGeom prst="rect">
            <a:avLst/>
          </a:prstGeom>
          <a:noFill/>
          <a:ln/>
        </p:spPr>
        <p:txBody>
          <a:bodyPr wrap="square" lIns="0" tIns="0" rIns="0" bIns="0" rtlCol="0" anchor="t"/>
          <a:lstStyle/>
          <a:p>
            <a:pPr marL="0" indent="0" algn="ctr">
              <a:lnSpc>
                <a:spcPts val="1800"/>
              </a:lnSpc>
              <a:buNone/>
            </a:pPr>
            <a:r>
              <a:rPr lang="en-US" sz="1200" dirty="0">
                <a:solidFill>
                  <a:srgbClr val="FFFFFF"/>
                </a:solidFill>
                <a:latin typeface="Roboto Medium" pitchFamily="34" charset="0"/>
                <a:ea typeface="Roboto Medium" pitchFamily="34" charset="-122"/>
                <a:cs typeface="Roboto Medium" pitchFamily="34" charset="-120"/>
              </a:rPr>
              <a:t>Capture</a:t>
            </a:r>
            <a:endParaRPr lang="en-US" sz="1200" dirty="0"/>
          </a:p>
        </p:txBody>
      </p:sp>
      <p:sp>
        <p:nvSpPr>
          <p:cNvPr id="16" name="Text 3"/>
          <p:cNvSpPr/>
          <p:nvPr/>
        </p:nvSpPr>
        <p:spPr>
          <a:xfrm>
            <a:off x="5305425" y="1971675"/>
            <a:ext cx="1657350" cy="914400"/>
          </a:xfrm>
          <a:prstGeom prst="rect">
            <a:avLst/>
          </a:prstGeom>
          <a:noFill/>
          <a:ln/>
        </p:spPr>
        <p:txBody>
          <a:bodyPr wrap="square" lIns="0" tIns="0" rIns="0" bIns="0" rtlCol="0" anchor="ctr"/>
          <a:lstStyle/>
          <a:p>
            <a:pPr marL="0" indent="0" algn="ctr">
              <a:lnSpc>
                <a:spcPts val="1350"/>
              </a:lnSpc>
              <a:buNone/>
            </a:pPr>
            <a:r>
              <a:rPr lang="en-US" sz="1275" b="1" dirty="0">
                <a:solidFill>
                  <a:srgbClr val="FFFFFF"/>
                </a:solidFill>
                <a:latin typeface="Inter Bold" pitchFamily="34" charset="0"/>
                <a:ea typeface="Inter Bold" pitchFamily="34" charset="-122"/>
                <a:cs typeface="Inter Bold" pitchFamily="34" charset="-120"/>
              </a:rPr>
              <a:t>Embeddings File</a:t>
            </a:r>
            <a:endParaRPr lang="en-US" sz="1275" dirty="0"/>
          </a:p>
        </p:txBody>
      </p:sp>
      <p:sp>
        <p:nvSpPr>
          <p:cNvPr id="17" name="Text 4"/>
          <p:cNvSpPr/>
          <p:nvPr/>
        </p:nvSpPr>
        <p:spPr>
          <a:xfrm>
            <a:off x="8324850" y="1971675"/>
            <a:ext cx="1657350" cy="91440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Retrain Model</a:t>
            </a:r>
            <a:endParaRPr lang="en-US" sz="2025" dirty="0"/>
          </a:p>
        </p:txBody>
      </p:sp>
      <p:sp>
        <p:nvSpPr>
          <p:cNvPr id="18" name="Text 5"/>
          <p:cNvSpPr/>
          <p:nvPr/>
        </p:nvSpPr>
        <p:spPr>
          <a:xfrm>
            <a:off x="11887200" y="2019300"/>
            <a:ext cx="1657350" cy="91440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Input the Name</a:t>
            </a:r>
            <a:endParaRPr lang="en-US" sz="2025"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4000" y="0"/>
            <a:ext cx="9144000" cy="942975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839200" y="9048750"/>
            <a:ext cx="9448800" cy="1238250"/>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792575" y="9182100"/>
            <a:ext cx="735490" cy="787173"/>
          </a:xfrm>
          <a:prstGeom prst="rect">
            <a:avLst/>
          </a:prstGeom>
        </p:spPr>
      </p:pic>
      <p:pic>
        <p:nvPicPr>
          <p:cNvPr id="5" name="Image 3"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7164050" y="390525"/>
            <a:ext cx="814922" cy="891755"/>
          </a:xfrm>
          <a:prstGeom prst="rect">
            <a:avLst/>
          </a:prstGeom>
        </p:spPr>
      </p:pic>
      <p:pic>
        <p:nvPicPr>
          <p:cNvPr id="6" name="Image 4" descr="preencoded.png"/>
          <p:cNvPicPr>
            <a:picLocks noChangeAspect="1"/>
          </p:cNvPicPr>
          <p:nvPr/>
        </p:nvPicPr>
        <p:blipFill>
          <a:blip r:embed="rId11"/>
          <a:srcRect/>
          <a:stretch/>
        </p:blipFill>
        <p:spPr>
          <a:xfrm>
            <a:off x="2466975" y="4953000"/>
            <a:ext cx="12896850" cy="2143125"/>
          </a:xfrm>
          <a:prstGeom prst="rect">
            <a:avLst/>
          </a:prstGeom>
        </p:spPr>
      </p:pic>
      <p:sp>
        <p:nvSpPr>
          <p:cNvPr id="7" name="Text 0"/>
          <p:cNvSpPr/>
          <p:nvPr/>
        </p:nvSpPr>
        <p:spPr>
          <a:xfrm>
            <a:off x="17487900" y="608917"/>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7</a:t>
            </a:r>
            <a:endParaRPr lang="en-US" sz="2400" dirty="0"/>
          </a:p>
        </p:txBody>
      </p:sp>
      <p:sp>
        <p:nvSpPr>
          <p:cNvPr id="8" name="Text 1"/>
          <p:cNvSpPr/>
          <p:nvPr/>
        </p:nvSpPr>
        <p:spPr>
          <a:xfrm>
            <a:off x="5467350" y="352425"/>
            <a:ext cx="7353300" cy="1181100"/>
          </a:xfrm>
          <a:prstGeom prst="rect">
            <a:avLst/>
          </a:prstGeom>
          <a:noFill/>
          <a:ln/>
        </p:spPr>
        <p:txBody>
          <a:bodyPr wrap="square" lIns="0" tIns="0" rIns="0" bIns="0" rtlCol="0" anchor="ctr"/>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performance Metrix</a:t>
            </a:r>
            <a:endParaRPr lang="en-US" sz="5250" dirty="0"/>
          </a:p>
        </p:txBody>
      </p:sp>
      <p:sp>
        <p:nvSpPr>
          <p:cNvPr id="9" name="Text 2"/>
          <p:cNvSpPr/>
          <p:nvPr/>
        </p:nvSpPr>
        <p:spPr>
          <a:xfrm>
            <a:off x="4181475" y="2228850"/>
            <a:ext cx="8029575" cy="1933575"/>
          </a:xfrm>
          <a:prstGeom prst="rect">
            <a:avLst/>
          </a:prstGeom>
          <a:noFill/>
          <a:ln/>
        </p:spPr>
        <p:txBody>
          <a:bodyPr wrap="square" lIns="38100" tIns="38100" rIns="38100" bIns="38100" rtlCol="0" anchor="t"/>
          <a:lstStyle/>
          <a:p>
            <a:pPr marL="238125" indent="-238125">
              <a:lnSpc>
                <a:spcPts val="2325"/>
              </a:lnSpc>
              <a:buSzPct val="100000"/>
              <a:buChar char="•"/>
            </a:pPr>
            <a:r>
              <a:rPr lang="en-US" sz="1875" dirty="0">
                <a:solidFill>
                  <a:srgbClr val="000000"/>
                </a:solidFill>
                <a:latin typeface="Montserrat Medium" pitchFamily="34" charset="0"/>
                <a:ea typeface="Montserrat Medium" pitchFamily="34" charset="-122"/>
                <a:cs typeface="Montserrat Medium" pitchFamily="34" charset="-120"/>
              </a:rPr>
              <a:t>FPS(25-30)-Frames per seconds
F-1 Score- balanced average of Precision and Recall
Resource Utilization- CPU and GPU usage</a:t>
            </a:r>
            <a:endParaRPr lang="en-US" sz="1875"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8677275"/>
            <a:ext cx="18288000" cy="1609725"/>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7116425" y="9086850"/>
            <a:ext cx="735490" cy="787173"/>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021175" y="361949"/>
            <a:ext cx="814918" cy="891755"/>
          </a:xfrm>
          <a:prstGeom prst="rect">
            <a:avLst/>
          </a:prstGeom>
        </p:spPr>
      </p:pic>
      <p:sp>
        <p:nvSpPr>
          <p:cNvPr id="5" name="Text 0"/>
          <p:cNvSpPr/>
          <p:nvPr/>
        </p:nvSpPr>
        <p:spPr>
          <a:xfrm>
            <a:off x="17345025" y="5803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9</a:t>
            </a:r>
            <a:endParaRPr lang="en-US" sz="2400" dirty="0"/>
          </a:p>
        </p:txBody>
      </p:sp>
      <p:sp>
        <p:nvSpPr>
          <p:cNvPr id="6" name="Text 1"/>
          <p:cNvSpPr/>
          <p:nvPr/>
        </p:nvSpPr>
        <p:spPr>
          <a:xfrm>
            <a:off x="3009900" y="3232784"/>
            <a:ext cx="7231380" cy="3183255"/>
          </a:xfrm>
          <a:prstGeom prst="rect">
            <a:avLst/>
          </a:prstGeom>
          <a:noFill/>
          <a:ln/>
        </p:spPr>
        <p:txBody>
          <a:bodyPr wrap="square" lIns="38100" tIns="38100" rIns="38100" bIns="38100" rtlCol="0" anchor="t"/>
          <a:lstStyle/>
          <a:p>
            <a:pPr marL="209550" indent="-209550">
              <a:lnSpc>
                <a:spcPct val="150000"/>
              </a:lnSpc>
              <a:buSzPct val="100000"/>
              <a:buChar char="•"/>
            </a:pPr>
            <a:r>
              <a:rPr lang="en-US" sz="2400" dirty="0">
                <a:solidFill>
                  <a:srgbClr val="000000"/>
                </a:solidFill>
                <a:latin typeface="Montserrat SemiBold" pitchFamily="34" charset="0"/>
                <a:ea typeface="Montserrat SemiBold" pitchFamily="34" charset="-122"/>
                <a:cs typeface="Montserrat SemiBold" pitchFamily="34" charset="-120"/>
              </a:rPr>
              <a:t>Histogram of Oriented Gradients (HOG)</a:t>
            </a:r>
          </a:p>
          <a:p>
            <a:pPr marL="209550" indent="-209550">
              <a:lnSpc>
                <a:spcPct val="150000"/>
              </a:lnSpc>
              <a:buSzPct val="100000"/>
              <a:buChar char="•"/>
            </a:pPr>
            <a:endParaRPr lang="en-US" sz="2400" dirty="0">
              <a:solidFill>
                <a:srgbClr val="000000"/>
              </a:solidFill>
              <a:latin typeface="Montserrat SemiBold" pitchFamily="34" charset="0"/>
              <a:ea typeface="Montserrat SemiBold" pitchFamily="34" charset="-122"/>
              <a:cs typeface="Montserrat SemiBold" pitchFamily="34" charset="-120"/>
            </a:endParaRPr>
          </a:p>
          <a:p>
            <a:pPr marL="209550" indent="-209550">
              <a:lnSpc>
                <a:spcPct val="150000"/>
              </a:lnSpc>
              <a:buSzPct val="100000"/>
              <a:buChar char="•"/>
            </a:pPr>
            <a:r>
              <a:rPr lang="en-US" sz="2400" dirty="0">
                <a:solidFill>
                  <a:srgbClr val="000000"/>
                </a:solidFill>
                <a:latin typeface="Montserrat SemiBold" pitchFamily="34" charset="0"/>
                <a:ea typeface="Montserrat SemiBold" pitchFamily="34" charset="-122"/>
                <a:cs typeface="Montserrat SemiBold" pitchFamily="34" charset="-120"/>
              </a:rPr>
              <a:t>Max-Margin Object Detection(MMOD)</a:t>
            </a:r>
          </a:p>
          <a:p>
            <a:pPr marL="209550" indent="-209550">
              <a:lnSpc>
                <a:spcPct val="150000"/>
              </a:lnSpc>
              <a:buSzPct val="100000"/>
              <a:buChar char="•"/>
            </a:pPr>
            <a:endParaRPr lang="en-US" sz="2400" dirty="0">
              <a:solidFill>
                <a:srgbClr val="000000"/>
              </a:solidFill>
              <a:latin typeface="Montserrat SemiBold" pitchFamily="34" charset="0"/>
              <a:ea typeface="Montserrat SemiBold" pitchFamily="34" charset="-122"/>
              <a:cs typeface="Montserrat SemiBold" pitchFamily="34" charset="-120"/>
            </a:endParaRPr>
          </a:p>
          <a:p>
            <a:pPr marL="209550" indent="-209550">
              <a:lnSpc>
                <a:spcPct val="150000"/>
              </a:lnSpc>
              <a:buSzPct val="100000"/>
              <a:buChar char="•"/>
            </a:pPr>
            <a:r>
              <a:rPr lang="en-US" sz="2400" dirty="0">
                <a:solidFill>
                  <a:srgbClr val="000000"/>
                </a:solidFill>
                <a:latin typeface="Montserrat SemiBold" pitchFamily="34" charset="0"/>
                <a:ea typeface="Montserrat SemiBold" pitchFamily="34" charset="-122"/>
                <a:cs typeface="Montserrat SemiBold" pitchFamily="34" charset="-120"/>
              </a:rPr>
              <a:t>Dlib 68-face feature identifier</a:t>
            </a:r>
            <a:endParaRPr lang="en-US" sz="2400" dirty="0"/>
          </a:p>
        </p:txBody>
      </p:sp>
      <p:sp>
        <p:nvSpPr>
          <p:cNvPr id="7" name="Text 2"/>
          <p:cNvSpPr/>
          <p:nvPr/>
        </p:nvSpPr>
        <p:spPr>
          <a:xfrm>
            <a:off x="3009900" y="781050"/>
            <a:ext cx="10239375" cy="1181100"/>
          </a:xfrm>
          <a:prstGeom prst="rect">
            <a:avLst/>
          </a:prstGeom>
          <a:noFill/>
          <a:ln/>
        </p:spPr>
        <p:txBody>
          <a:bodyPr wrap="square" lIns="0" tIns="0" rIns="0" bIns="0" rtlCol="0" anchor="ctr"/>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Techniques Used</a:t>
            </a:r>
            <a:endParaRPr lang="en-US" sz="525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839200" y="9048750"/>
            <a:ext cx="9448800" cy="123825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773525" y="9210675"/>
            <a:ext cx="735490" cy="787173"/>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964025" y="390525"/>
            <a:ext cx="814918" cy="891755"/>
          </a:xfrm>
          <a:prstGeom prst="rect">
            <a:avLst/>
          </a:prstGeom>
        </p:spPr>
      </p:pic>
      <p:sp>
        <p:nvSpPr>
          <p:cNvPr id="6" name="Text 0"/>
          <p:cNvSpPr/>
          <p:nvPr/>
        </p:nvSpPr>
        <p:spPr>
          <a:xfrm>
            <a:off x="17287875" y="608917"/>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8</a:t>
            </a:r>
            <a:endParaRPr lang="en-US" sz="2400" dirty="0"/>
          </a:p>
        </p:txBody>
      </p:sp>
      <p:sp>
        <p:nvSpPr>
          <p:cNvPr id="7" name="Text 1"/>
          <p:cNvSpPr/>
          <p:nvPr/>
        </p:nvSpPr>
        <p:spPr>
          <a:xfrm>
            <a:off x="5153025" y="704850"/>
            <a:ext cx="10239375" cy="1181100"/>
          </a:xfrm>
          <a:prstGeom prst="rect">
            <a:avLst/>
          </a:prstGeom>
          <a:noFill/>
          <a:ln/>
        </p:spPr>
        <p:txBody>
          <a:bodyPr wrap="square" lIns="0" tIns="0" rIns="0" bIns="0" rtlCol="0" anchor="ctr"/>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Dynamic Region of Interest</a:t>
            </a:r>
            <a:endParaRPr lang="en-US" sz="5250" dirty="0"/>
          </a:p>
        </p:txBody>
      </p:sp>
      <p:sp>
        <p:nvSpPr>
          <p:cNvPr id="8" name="Text 2"/>
          <p:cNvSpPr/>
          <p:nvPr/>
        </p:nvSpPr>
        <p:spPr>
          <a:xfrm>
            <a:off x="9753600" y="2933700"/>
            <a:ext cx="6838950" cy="4410075"/>
          </a:xfrm>
          <a:prstGeom prst="rect">
            <a:avLst/>
          </a:prstGeom>
          <a:noFill/>
          <a:ln/>
        </p:spPr>
        <p:txBody>
          <a:bodyPr wrap="square" lIns="38100" tIns="38100" rIns="38100" bIns="38100" rtlCol="0" anchor="t"/>
          <a:lstStyle/>
          <a:p>
            <a:pPr marL="285750" indent="-285750">
              <a:lnSpc>
                <a:spcPct val="250000"/>
              </a:lnSpc>
              <a:buSzPct val="100000"/>
              <a:buFont typeface="Arial" panose="020B0604020202020204" pitchFamily="34" charset="0"/>
              <a:buChar char="•"/>
            </a:pPr>
            <a:r>
              <a:rPr lang="en-US" sz="1650" dirty="0">
                <a:solidFill>
                  <a:srgbClr val="000000"/>
                </a:solidFill>
                <a:latin typeface="Montserrat SemiBold" pitchFamily="34" charset="0"/>
                <a:ea typeface="Montserrat SemiBold" pitchFamily="34" charset="-122"/>
                <a:cs typeface="Montserrat SemiBold" pitchFamily="34" charset="-120"/>
              </a:rPr>
              <a:t>Initial Frame: The Starting Point</a:t>
            </a:r>
          </a:p>
          <a:p>
            <a:pPr marL="285750" indent="-285750">
              <a:lnSpc>
                <a:spcPct val="250000"/>
              </a:lnSpc>
              <a:buSzPct val="100000"/>
              <a:buFont typeface="Arial" panose="020B0604020202020204" pitchFamily="34" charset="0"/>
              <a:buChar char="•"/>
            </a:pPr>
            <a:r>
              <a:rPr lang="en-US" sz="1650" dirty="0">
                <a:solidFill>
                  <a:srgbClr val="000000"/>
                </a:solidFill>
                <a:latin typeface="Montserrat SemiBold" pitchFamily="34" charset="0"/>
                <a:ea typeface="Montserrat SemiBold" pitchFamily="34" charset="-122"/>
                <a:cs typeface="Montserrat SemiBold" pitchFamily="34" charset="-120"/>
              </a:rPr>
              <a:t>No Face Detected: Maintaining the Status Quo
Single Face Detected:  F=((x,y,w,h),S)
Add some Buffer to ROI</a:t>
            </a:r>
          </a:p>
          <a:p>
            <a:pPr marL="285750" indent="-285750">
              <a:lnSpc>
                <a:spcPct val="250000"/>
              </a:lnSpc>
              <a:buSzPct val="100000"/>
              <a:buFont typeface="Arial" panose="020B0604020202020204" pitchFamily="34" charset="0"/>
              <a:buChar char="•"/>
            </a:pPr>
            <a:r>
              <a:rPr lang="en-US" sz="1650" dirty="0">
                <a:solidFill>
                  <a:srgbClr val="000000"/>
                </a:solidFill>
                <a:latin typeface="Montserrat SemiBold" pitchFamily="34" charset="0"/>
                <a:ea typeface="Montserrat SemiBold" pitchFamily="34" charset="-122"/>
                <a:cs typeface="Montserrat SemiBold" pitchFamily="34" charset="-120"/>
              </a:rPr>
              <a:t>Multiple Faces Detected: Expanding the Scope
Temporal Consistency Check: decreasing false positives
Periodic Reset: Catching New Faces</a:t>
            </a:r>
            <a:endParaRPr lang="en-US" sz="1650" dirty="0"/>
          </a:p>
        </p:txBody>
      </p:sp>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9</a:t>
            </a:fld>
            <a:endParaRPr lang="en-US"/>
          </a:p>
        </p:txBody>
      </p:sp>
      <p:pic>
        <p:nvPicPr>
          <p:cNvPr id="10" name="Picture 9" descr="A group of people smiling&#10;&#10;Description automatically generated">
            <a:extLst>
              <a:ext uri="{FF2B5EF4-FFF2-40B4-BE49-F238E27FC236}">
                <a16:creationId xmlns:a16="http://schemas.microsoft.com/office/drawing/2014/main" id="{455A9C60-EAB0-DED5-CC49-9231CBD523AA}"/>
              </a:ext>
            </a:extLst>
          </p:cNvPr>
          <p:cNvPicPr>
            <a:picLocks noChangeAspect="1"/>
          </p:cNvPicPr>
          <p:nvPr/>
        </p:nvPicPr>
        <p:blipFill>
          <a:blip r:embed="rId9"/>
          <a:stretch>
            <a:fillRect/>
          </a:stretch>
        </p:blipFill>
        <p:spPr>
          <a:xfrm>
            <a:off x="2652465" y="2465810"/>
            <a:ext cx="5244960" cy="4877965"/>
          </a:xfrm>
          <a:prstGeom prst="rect">
            <a:avLst/>
          </a:prstGeom>
        </p:spPr>
      </p:pic>
      <p:sp>
        <p:nvSpPr>
          <p:cNvPr id="11" name="Rectangle 10">
            <a:extLst>
              <a:ext uri="{FF2B5EF4-FFF2-40B4-BE49-F238E27FC236}">
                <a16:creationId xmlns:a16="http://schemas.microsoft.com/office/drawing/2014/main" id="{FC9F4677-5040-994E-2BB2-E2EA4C7C0F46}"/>
              </a:ext>
            </a:extLst>
          </p:cNvPr>
          <p:cNvSpPr/>
          <p:nvPr/>
        </p:nvSpPr>
        <p:spPr>
          <a:xfrm>
            <a:off x="3840480" y="3912108"/>
            <a:ext cx="2170176" cy="1781556"/>
          </a:xfrm>
          <a:prstGeom prst="rect">
            <a:avLst/>
          </a:prstGeom>
          <a:noFill/>
          <a:ln w="57150">
            <a:solidFill>
              <a:srgbClr val="005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1936</Words>
  <Application>Microsoft Office PowerPoint</Application>
  <PresentationFormat>Custom</PresentationFormat>
  <Paragraphs>148</Paragraphs>
  <Slides>14</Slides>
  <Notes>14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Arial</vt:lpstr>
      <vt:lpstr>Calibri</vt:lpstr>
      <vt:lpstr>Inter Bold</vt:lpstr>
      <vt:lpstr>Montserrat Bold</vt:lpstr>
      <vt:lpstr>Montserrat Medium</vt:lpstr>
      <vt:lpstr>Montserrat Regular</vt:lpstr>
      <vt:lpstr>Montserrat SemiBold</vt:lpstr>
      <vt:lpstr>Roboto ExtraLight</vt:lpstr>
      <vt:lpstr>Roboto Medium</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abhinay khalatkar</cp:lastModifiedBy>
  <cp:revision>7</cp:revision>
  <dcterms:created xsi:type="dcterms:W3CDTF">2023-09-12T08:10:33Z</dcterms:created>
  <dcterms:modified xsi:type="dcterms:W3CDTF">2023-09-13T00:14:27Z</dcterms:modified>
</cp:coreProperties>
</file>